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3" r:id="rId1"/>
  </p:sldMasterIdLst>
  <p:sldIdLst>
    <p:sldId id="256" r:id="rId2"/>
    <p:sldId id="257" r:id="rId3"/>
    <p:sldId id="259" r:id="rId4"/>
    <p:sldId id="258" r:id="rId5"/>
    <p:sldId id="273" r:id="rId6"/>
    <p:sldId id="260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7" r:id="rId16"/>
    <p:sldId id="276" r:id="rId17"/>
    <p:sldId id="278" r:id="rId18"/>
    <p:sldId id="267" r:id="rId19"/>
    <p:sldId id="274" r:id="rId20"/>
    <p:sldId id="261" r:id="rId21"/>
    <p:sldId id="268" r:id="rId22"/>
  </p:sldIdLst>
  <p:sldSz cx="9144000" cy="5143500" type="screen16x9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028FC-0248-46BE-B9E2-98981692D581}" v="87" dt="2021-06-23T07:41:30.8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7" d="100"/>
          <a:sy n="117" d="100"/>
        </p:scale>
        <p:origin x="494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Work\Color%20track\Prezentacia\Inpu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Turnover in mil. </a:t>
            </a:r>
            <a:r>
              <a:rPr lang="sk-SK"/>
              <a:t>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Hárok1!$D$4:$I$4</c:f>
              <c:strCache>
                <c:ptCount val="6"/>
                <c:pt idx="0">
                  <c:v>2020</c:v>
                </c:pt>
                <c:pt idx="1">
                  <c:v>Forecast 2021</c:v>
                </c:pt>
                <c:pt idx="2">
                  <c:v>Forecast 2022</c:v>
                </c:pt>
                <c:pt idx="3">
                  <c:v>Forecast 2023</c:v>
                </c:pt>
                <c:pt idx="4">
                  <c:v>Forecast 2024</c:v>
                </c:pt>
                <c:pt idx="5">
                  <c:v>Forecast 2025</c:v>
                </c:pt>
              </c:strCache>
            </c:strRef>
          </c:cat>
          <c:val>
            <c:numRef>
              <c:f>Hárok1!$D$5:$I$5</c:f>
              <c:numCache>
                <c:formatCode>General</c:formatCode>
                <c:ptCount val="6"/>
                <c:pt idx="0" formatCode="0.00">
                  <c:v>0.55791000000000002</c:v>
                </c:pt>
                <c:pt idx="1">
                  <c:v>1.1000000000000001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C-4D4B-9C59-EEB9102FA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432192"/>
        <c:axId val="208439680"/>
      </c:barChart>
      <c:catAx>
        <c:axId val="20843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8439680"/>
        <c:crosses val="autoZero"/>
        <c:auto val="1"/>
        <c:lblAlgn val="ctr"/>
        <c:lblOffset val="100"/>
        <c:noMultiLvlLbl val="0"/>
      </c:catAx>
      <c:valAx>
        <c:axId val="20843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843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B6F15528-21DE-4FAA-801E-634DDDAF4B2B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57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k-SK" smtClean="0"/>
              <a:t>‹#›</a:t>
            </a:fld>
            <a:endParaRPr lang="sk-SK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0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05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9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k-SK" smtClean="0"/>
              <a:t>‹#›</a:t>
            </a:fld>
            <a:endParaRPr lang="sk-S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0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11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k-SK" smtClean="0"/>
              <a:t>‹#›</a:t>
            </a:fld>
            <a:endParaRPr lang="sk-SK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33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k-SK" smtClean="0"/>
              <a:t>‹#›</a:t>
            </a:fld>
            <a:endParaRPr lang="sk-SK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79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k-SK" smtClean="0"/>
              <a:t>‹#›</a:t>
            </a:fld>
            <a:endParaRPr lang="sk-SK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1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998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k-SK" smtClean="0"/>
              <a:t>‹#›</a:t>
            </a:fld>
            <a:endParaRPr lang="sk-SK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22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k-SK" smtClean="0"/>
              <a:t>‹#›</a:t>
            </a:fld>
            <a:endParaRPr lang="sk-S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2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07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3.pn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elak@colortrack.s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pavlenko@colortrack.sk" TargetMode="External"/><Relationship Id="rId4" Type="http://schemas.openxmlformats.org/officeDocument/2006/relationships/hyperlink" Target="mailto:stano@colortrack.s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516368" y="2601467"/>
            <a:ext cx="626745" cy="1027430"/>
          </a:xfrm>
          <a:custGeom>
            <a:avLst/>
            <a:gdLst/>
            <a:ahLst/>
            <a:cxnLst/>
            <a:rect l="l" t="t" r="r" b="b"/>
            <a:pathLst>
              <a:path w="626745" h="1027429">
                <a:moveTo>
                  <a:pt x="626363" y="0"/>
                </a:moveTo>
                <a:lnTo>
                  <a:pt x="0" y="512952"/>
                </a:lnTo>
                <a:lnTo>
                  <a:pt x="0" y="1027176"/>
                </a:lnTo>
                <a:lnTo>
                  <a:pt x="626363" y="514223"/>
                </a:lnTo>
                <a:lnTo>
                  <a:pt x="626363" y="0"/>
                </a:lnTo>
                <a:close/>
              </a:path>
            </a:pathLst>
          </a:custGeom>
          <a:solidFill>
            <a:srgbClr val="FFFFFF">
              <a:alpha val="1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8fc8997e-3a94-4af7-886e-52da6ef9842d" descr="Image">
            <a:extLst>
              <a:ext uri="{FF2B5EF4-FFF2-40B4-BE49-F238E27FC236}">
                <a16:creationId xmlns:a16="http://schemas.microsoft.com/office/drawing/2014/main" id="{445D8F08-EAB1-41F2-82B9-209840F0E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1"/>
          <a:stretch/>
        </p:blipFill>
        <p:spPr bwMode="auto">
          <a:xfrm>
            <a:off x="1408787" y="1657350"/>
            <a:ext cx="6326425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CCBD1B21-A7D4-41AB-8F50-300B19ACCCB0}"/>
              </a:ext>
            </a:extLst>
          </p:cNvPr>
          <p:cNvSpPr/>
          <p:nvPr/>
        </p:nvSpPr>
        <p:spPr>
          <a:xfrm>
            <a:off x="1680055" y="595654"/>
            <a:ext cx="5720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5400" b="1" dirty="0" err="1">
                <a:ln w="222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Color</a:t>
            </a:r>
            <a:r>
              <a:rPr lang="sk-SK" sz="5400" b="1" dirty="0">
                <a:ln w="222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 track, s.r.o.</a:t>
            </a:r>
          </a:p>
        </p:txBody>
      </p:sp>
      <p:pic>
        <p:nvPicPr>
          <p:cNvPr id="9" name="Obrázok 1">
            <a:extLst>
              <a:ext uri="{FF2B5EF4-FFF2-40B4-BE49-F238E27FC236}">
                <a16:creationId xmlns:a16="http://schemas.microsoft.com/office/drawing/2014/main" id="{B09AF9AB-1350-40F7-B8CF-881C3C3F1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0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5C1E2240-9666-413E-B280-7BA97CBBF1A5}"/>
              </a:ext>
            </a:extLst>
          </p:cNvPr>
          <p:cNvSpPr txBox="1"/>
          <p:nvPr/>
        </p:nvSpPr>
        <p:spPr>
          <a:xfrm>
            <a:off x="3921821" y="470535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01/06/2021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509" y="291465"/>
            <a:ext cx="5161915" cy="1890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lang="en-US" sz="1200" b="1" dirty="0">
                <a:latin typeface="Carlito"/>
                <a:cs typeface="Carlito"/>
              </a:rPr>
              <a:t>2</a:t>
            </a:r>
            <a:r>
              <a:rPr sz="1200" b="1" dirty="0">
                <a:latin typeface="Carlito"/>
                <a:cs typeface="Carlito"/>
              </a:rPr>
              <a:t>50 m2 </a:t>
            </a:r>
            <a:r>
              <a:rPr sz="1200" dirty="0">
                <a:latin typeface="Carlito"/>
                <a:cs typeface="Carlito"/>
              </a:rPr>
              <a:t>of warehouse place designed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on:</a:t>
            </a:r>
          </a:p>
          <a:p>
            <a:pPr marL="355600" indent="-34353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1200" dirty="0">
                <a:latin typeface="Carlito"/>
                <a:cs typeface="Carlito"/>
              </a:rPr>
              <a:t>Receipt of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goods</a:t>
            </a:r>
          </a:p>
          <a:p>
            <a:pPr marL="355600" indent="-34353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en-US" sz="1200" spc="-5" dirty="0">
                <a:latin typeface="Carlito"/>
                <a:cs typeface="Carlito"/>
              </a:rPr>
              <a:t>Incoming control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of th</a:t>
            </a:r>
            <a:r>
              <a:rPr lang="en-US" sz="1200" dirty="0">
                <a:latin typeface="Carlito"/>
                <a:cs typeface="Carlito"/>
              </a:rPr>
              <a:t>e</a:t>
            </a:r>
            <a:r>
              <a:rPr sz="1200" dirty="0">
                <a:latin typeface="Carlito"/>
                <a:cs typeface="Carlito"/>
              </a:rPr>
              <a:t>se</a:t>
            </a:r>
            <a:r>
              <a:rPr sz="1200" spc="-8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goods</a:t>
            </a:r>
          </a:p>
          <a:p>
            <a:pPr marL="355600" indent="-3435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1200" spc="-5" dirty="0">
                <a:latin typeface="Carlito"/>
                <a:cs typeface="Carlito"/>
              </a:rPr>
              <a:t>In-house transport (between </a:t>
            </a:r>
            <a:r>
              <a:rPr sz="1200" dirty="0">
                <a:latin typeface="Carlito"/>
                <a:cs typeface="Carlito"/>
              </a:rPr>
              <a:t>different </a:t>
            </a:r>
            <a:r>
              <a:rPr lang="en-US" sz="1200" dirty="0">
                <a:latin typeface="Carlito"/>
                <a:cs typeface="Carlito"/>
              </a:rPr>
              <a:t>sides</a:t>
            </a:r>
            <a:r>
              <a:rPr sz="1200" dirty="0">
                <a:latin typeface="Carlito"/>
                <a:cs typeface="Carlito"/>
              </a:rPr>
              <a:t> of the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warehouse)</a:t>
            </a:r>
            <a:endParaRPr sz="1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en-US" sz="1200" dirty="0">
                <a:latin typeface="Carlito"/>
                <a:cs typeface="Carlito"/>
              </a:rPr>
              <a:t>Expedition</a:t>
            </a:r>
            <a:r>
              <a:rPr sz="1200" dirty="0">
                <a:latin typeface="Carlito"/>
                <a:cs typeface="Carlito"/>
              </a:rPr>
              <a:t> of</a:t>
            </a:r>
            <a:r>
              <a:rPr sz="1200" spc="-5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goods</a:t>
            </a:r>
            <a:endParaRPr lang="en-US" sz="1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1200" spc="-5" dirty="0">
                <a:latin typeface="Carlito"/>
                <a:cs typeface="Carlito"/>
              </a:rPr>
              <a:t>External </a:t>
            </a:r>
            <a:r>
              <a:rPr sz="1200" dirty="0">
                <a:latin typeface="Carlito"/>
                <a:cs typeface="Carlito"/>
              </a:rPr>
              <a:t>stock </a:t>
            </a:r>
            <a:r>
              <a:rPr lang="en-US" sz="1200" spc="-5" dirty="0">
                <a:latin typeface="Carlito"/>
                <a:cs typeface="Carlito"/>
              </a:rPr>
              <a:t>available + </a:t>
            </a:r>
            <a:r>
              <a:rPr lang="en-US" sz="1200" dirty="0">
                <a:latin typeface="Carlito"/>
                <a:cs typeface="Carlito"/>
              </a:rPr>
              <a:t>400</a:t>
            </a:r>
            <a:r>
              <a:rPr lang="en-US" sz="1200" spc="100" dirty="0">
                <a:latin typeface="Carlito"/>
                <a:cs typeface="Carlito"/>
              </a:rPr>
              <a:t> </a:t>
            </a:r>
            <a:r>
              <a:rPr lang="en-US" sz="1200" dirty="0">
                <a:latin typeface="Carlito"/>
                <a:cs typeface="Carlito"/>
              </a:rPr>
              <a:t>m2</a:t>
            </a:r>
          </a:p>
          <a:p>
            <a:pPr marL="12065">
              <a:lnSpc>
                <a:spcPct val="100000"/>
              </a:lnSpc>
              <a:spcBef>
                <a:spcPts val="265"/>
              </a:spcBef>
              <a:tabLst>
                <a:tab pos="354965" algn="l"/>
                <a:tab pos="356235" algn="l"/>
              </a:tabLst>
            </a:pPr>
            <a:endParaRPr sz="1100" dirty="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40779" y="1883664"/>
            <a:ext cx="2018030" cy="3058795"/>
            <a:chOff x="6240779" y="1883664"/>
            <a:chExt cx="2018030" cy="3058795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4" name="object 4"/>
            <p:cNvSpPr/>
            <p:nvPr/>
          </p:nvSpPr>
          <p:spPr>
            <a:xfrm>
              <a:off x="6240779" y="1883664"/>
              <a:ext cx="2017776" cy="30586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00215" y="1923288"/>
              <a:ext cx="1903476" cy="29458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9311" y="2495550"/>
            <a:ext cx="5481489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rlito"/>
                <a:cs typeface="Carlito"/>
              </a:rPr>
              <a:t>We are </a:t>
            </a:r>
            <a:r>
              <a:rPr sz="1200" b="1" spc="-5" dirty="0">
                <a:latin typeface="Carlito"/>
                <a:cs typeface="Carlito"/>
              </a:rPr>
              <a:t>using </a:t>
            </a:r>
            <a:r>
              <a:rPr sz="1200" b="1" dirty="0">
                <a:latin typeface="Carlito"/>
                <a:cs typeface="Carlito"/>
              </a:rPr>
              <a:t>drive in racking</a:t>
            </a:r>
            <a:r>
              <a:rPr sz="1200" b="1" spc="-80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system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1200" dirty="0">
              <a:latin typeface="Carlito"/>
              <a:cs typeface="Carlito"/>
            </a:endParaRPr>
          </a:p>
          <a:p>
            <a:pPr marL="12700" marR="9779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200" spc="-5" dirty="0">
                <a:latin typeface="Carlito"/>
                <a:cs typeface="Carlito"/>
              </a:rPr>
              <a:t>   Dynamic warehouse</a:t>
            </a:r>
            <a:endParaRPr lang="en-US" sz="12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200" dirty="0">
                <a:latin typeface="Carlito"/>
                <a:cs typeface="Carlito"/>
              </a:rPr>
              <a:t>   Drive-in racking is designed </a:t>
            </a:r>
            <a:r>
              <a:rPr lang="en-US" sz="1200" spc="-5" dirty="0">
                <a:latin typeface="Carlito"/>
                <a:cs typeface="Carlito"/>
              </a:rPr>
              <a:t>for </a:t>
            </a:r>
            <a:r>
              <a:rPr lang="en-US" sz="1200" dirty="0">
                <a:latin typeface="Carlito"/>
                <a:cs typeface="Carlito"/>
              </a:rPr>
              <a:t>the </a:t>
            </a:r>
            <a:r>
              <a:rPr lang="en-US" sz="1200" spc="-5" dirty="0">
                <a:latin typeface="Carlito"/>
                <a:cs typeface="Carlito"/>
              </a:rPr>
              <a:t>storage </a:t>
            </a:r>
            <a:r>
              <a:rPr lang="en-US" sz="1200" dirty="0">
                <a:latin typeface="Carlito"/>
                <a:cs typeface="Carlito"/>
              </a:rPr>
              <a:t>of </a:t>
            </a:r>
            <a:r>
              <a:rPr lang="en-US" sz="1200" spc="-5" dirty="0">
                <a:latin typeface="Carlito"/>
                <a:cs typeface="Carlito"/>
              </a:rPr>
              <a:t>homogenous </a:t>
            </a:r>
            <a:r>
              <a:rPr lang="en-US" sz="1200" dirty="0">
                <a:latin typeface="Carlito"/>
                <a:cs typeface="Carlito"/>
              </a:rPr>
              <a:t>products.</a:t>
            </a:r>
            <a:r>
              <a:rPr lang="en-US" sz="1200" spc="-185" dirty="0">
                <a:latin typeface="Carlito"/>
                <a:cs typeface="Carlito"/>
              </a:rPr>
              <a:t> </a:t>
            </a:r>
            <a:r>
              <a:rPr lang="en-US" sz="1200" dirty="0">
                <a:latin typeface="Carlito"/>
                <a:cs typeface="Carlito"/>
              </a:rPr>
              <a:t>It</a:t>
            </a:r>
          </a:p>
          <a:p>
            <a:pPr marL="12700" marR="5080">
              <a:lnSpc>
                <a:spcPct val="100000"/>
              </a:lnSpc>
              <a:spcBef>
                <a:spcPts val="265"/>
              </a:spcBef>
              <a:tabLst>
                <a:tab pos="354965" algn="l"/>
                <a:tab pos="355600" algn="l"/>
              </a:tabLst>
            </a:pPr>
            <a:r>
              <a:rPr lang="en-US" sz="1200" dirty="0">
                <a:latin typeface="Carlito"/>
                <a:cs typeface="Carlito"/>
              </a:rPr>
              <a:t>    </a:t>
            </a:r>
            <a:r>
              <a:rPr lang="en-US" sz="1200" spc="-5" dirty="0">
                <a:latin typeface="Carlito"/>
                <a:cs typeface="Carlito"/>
              </a:rPr>
              <a:t>accommodates </a:t>
            </a:r>
            <a:r>
              <a:rPr lang="en-US" sz="1200" dirty="0">
                <a:latin typeface="Carlito"/>
                <a:cs typeface="Carlito"/>
              </a:rPr>
              <a:t>a </a:t>
            </a:r>
            <a:r>
              <a:rPr lang="en-US" sz="1200" spc="-5" dirty="0">
                <a:latin typeface="Carlito"/>
                <a:cs typeface="Carlito"/>
              </a:rPr>
              <a:t>several number </a:t>
            </a:r>
            <a:r>
              <a:rPr lang="en-US" sz="1200" dirty="0">
                <a:latin typeface="Carlito"/>
                <a:cs typeface="Carlito"/>
              </a:rPr>
              <a:t>of pallets </a:t>
            </a:r>
            <a:r>
              <a:rPr lang="en-US" sz="1200" spc="-5" dirty="0">
                <a:latin typeface="Carlito"/>
                <a:cs typeface="Carlito"/>
              </a:rPr>
              <a:t>for </a:t>
            </a:r>
            <a:r>
              <a:rPr lang="en-US" sz="1200" dirty="0">
                <a:latin typeface="Carlito"/>
                <a:cs typeface="Carlito"/>
              </a:rPr>
              <a:t>each</a:t>
            </a:r>
            <a:r>
              <a:rPr lang="en-US" sz="1200" spc="-110" dirty="0">
                <a:latin typeface="Carlito"/>
                <a:cs typeface="Carlito"/>
              </a:rPr>
              <a:t> </a:t>
            </a:r>
            <a:r>
              <a:rPr lang="en-US" sz="1200" spc="-5" dirty="0">
                <a:latin typeface="Carlito"/>
                <a:cs typeface="Carlito"/>
              </a:rPr>
              <a:t>storage item.</a:t>
            </a:r>
            <a:endParaRPr lang="en-US" sz="1200" dirty="0">
              <a:latin typeface="Carlito"/>
              <a:cs typeface="Carlito"/>
            </a:endParaRPr>
          </a:p>
        </p:txBody>
      </p:sp>
      <p:pic>
        <p:nvPicPr>
          <p:cNvPr id="7" name="Obrázok 1">
            <a:extLst>
              <a:ext uri="{FF2B5EF4-FFF2-40B4-BE49-F238E27FC236}">
                <a16:creationId xmlns:a16="http://schemas.microsoft.com/office/drawing/2014/main" id="{A8294BCA-B932-4FBA-93A2-145CF991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78865487-97F8-4809-8974-DA8529CA9DB2}"/>
              </a:ext>
            </a:extLst>
          </p:cNvPr>
          <p:cNvSpPr/>
          <p:nvPr/>
        </p:nvSpPr>
        <p:spPr>
          <a:xfrm>
            <a:off x="7153655" y="293751"/>
            <a:ext cx="2209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Warehouse</a:t>
            </a:r>
            <a:endParaRPr lang="en-US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8221" y="340174"/>
            <a:ext cx="2306955" cy="2160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latin typeface="Carlito"/>
                <a:cs typeface="Carlito"/>
              </a:rPr>
              <a:t>EN </a:t>
            </a:r>
            <a:r>
              <a:rPr sz="1100" dirty="0">
                <a:latin typeface="Carlito"/>
                <a:cs typeface="Carlito"/>
              </a:rPr>
              <a:t>ISO 9001:2015 Quality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management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378410" y="525733"/>
            <a:ext cx="1320165" cy="1183005"/>
            <a:chOff x="4378410" y="525733"/>
            <a:chExt cx="1320165" cy="1183005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" name="object 5"/>
            <p:cNvSpPr/>
            <p:nvPr/>
          </p:nvSpPr>
          <p:spPr>
            <a:xfrm>
              <a:off x="4378410" y="525733"/>
              <a:ext cx="1319866" cy="11826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8744" y="556259"/>
              <a:ext cx="1223771" cy="10789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19927" y="867232"/>
            <a:ext cx="113855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arlito"/>
                <a:cs typeface="Carlito"/>
              </a:rPr>
              <a:t>The byko-test</a:t>
            </a:r>
            <a:r>
              <a:rPr sz="1100" b="1" spc="-35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8500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21510" y="1604723"/>
            <a:ext cx="1320165" cy="1137285"/>
            <a:chOff x="6321510" y="1604723"/>
            <a:chExt cx="1320165" cy="1137285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" name="object 9"/>
            <p:cNvSpPr/>
            <p:nvPr/>
          </p:nvSpPr>
          <p:spPr>
            <a:xfrm>
              <a:off x="6321510" y="1604723"/>
              <a:ext cx="1319866" cy="1136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71844" y="1635252"/>
              <a:ext cx="1223772" cy="10332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63339" y="2164207"/>
            <a:ext cx="13563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rlito"/>
                <a:cs typeface="Carlito"/>
              </a:rPr>
              <a:t>Gloss meter</a:t>
            </a:r>
            <a:r>
              <a:rPr sz="1100" b="1" spc="-55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MG268-F2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05267" y="2828469"/>
            <a:ext cx="1248410" cy="1097915"/>
            <a:chOff x="4305267" y="2828469"/>
            <a:chExt cx="1248410" cy="1097915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object 13"/>
            <p:cNvSpPr/>
            <p:nvPr/>
          </p:nvSpPr>
          <p:spPr>
            <a:xfrm>
              <a:off x="4305267" y="2828469"/>
              <a:ext cx="1248221" cy="10973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55591" y="2859024"/>
              <a:ext cx="1152143" cy="9936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75782" y="3172460"/>
            <a:ext cx="14147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rlito"/>
                <a:cs typeface="Carlito"/>
              </a:rPr>
              <a:t>TQC </a:t>
            </a:r>
            <a:r>
              <a:rPr sz="1100" b="1" spc="-5" dirty="0">
                <a:latin typeface="Carlito"/>
                <a:cs typeface="Carlito"/>
              </a:rPr>
              <a:t>Cross </a:t>
            </a:r>
            <a:r>
              <a:rPr sz="1100" b="1" dirty="0">
                <a:latin typeface="Carlito"/>
                <a:cs typeface="Carlito"/>
              </a:rPr>
              <a:t>Cut</a:t>
            </a:r>
            <a:r>
              <a:rPr sz="1100" b="1" spc="-55" dirty="0">
                <a:latin typeface="Carlito"/>
                <a:cs typeface="Carlito"/>
              </a:rPr>
              <a:t> </a:t>
            </a:r>
            <a:r>
              <a:rPr sz="1100" b="1" spc="-5" dirty="0">
                <a:latin typeface="Carlito"/>
                <a:cs typeface="Carlito"/>
              </a:rPr>
              <a:t>Adhesion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537935" y="3765737"/>
            <a:ext cx="1103630" cy="1243965"/>
            <a:chOff x="6537935" y="3765737"/>
            <a:chExt cx="1103630" cy="1243965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7" name="object 17"/>
            <p:cNvSpPr/>
            <p:nvPr/>
          </p:nvSpPr>
          <p:spPr>
            <a:xfrm>
              <a:off x="6537935" y="3765737"/>
              <a:ext cx="1103425" cy="124366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88251" y="3796284"/>
              <a:ext cx="1007363" cy="113995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07484" y="4541011"/>
            <a:ext cx="11214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rlito"/>
                <a:cs typeface="Carlito"/>
              </a:rPr>
              <a:t>Lux Meter</a:t>
            </a:r>
            <a:r>
              <a:rPr sz="1100" b="1" spc="-100" dirty="0">
                <a:latin typeface="Carlito"/>
                <a:cs typeface="Carlito"/>
              </a:rPr>
              <a:t> </a:t>
            </a:r>
            <a:r>
              <a:rPr sz="1100" b="1" dirty="0">
                <a:latin typeface="Carlito"/>
                <a:cs typeface="Carlito"/>
              </a:rPr>
              <a:t>PCE-172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11936" y="699599"/>
            <a:ext cx="3050536" cy="43838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rázok 1">
            <a:extLst>
              <a:ext uri="{FF2B5EF4-FFF2-40B4-BE49-F238E27FC236}">
                <a16:creationId xmlns:a16="http://schemas.microsoft.com/office/drawing/2014/main" id="{864269CA-D162-4E43-A9AF-21C673B3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dĺžnik 22">
            <a:extLst>
              <a:ext uri="{FF2B5EF4-FFF2-40B4-BE49-F238E27FC236}">
                <a16:creationId xmlns:a16="http://schemas.microsoft.com/office/drawing/2014/main" id="{8662EA27-B3B0-4BE9-A135-1987487E4B7D}"/>
              </a:ext>
            </a:extLst>
          </p:cNvPr>
          <p:cNvSpPr/>
          <p:nvPr/>
        </p:nvSpPr>
        <p:spPr>
          <a:xfrm>
            <a:off x="5893988" y="202492"/>
            <a:ext cx="31920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Certification</a:t>
            </a:r>
            <a:r>
              <a:rPr lang="sk-SK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&amp; test </a:t>
            </a: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tools</a:t>
            </a:r>
            <a:endParaRPr lang="en-US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1">
            <a:extLst>
              <a:ext uri="{FF2B5EF4-FFF2-40B4-BE49-F238E27FC236}">
                <a16:creationId xmlns:a16="http://schemas.microsoft.com/office/drawing/2014/main" id="{864269CA-D162-4E43-A9AF-21C673B3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F6E7A21-C560-42B7-B54E-92B7EB9AA2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039871"/>
              </p:ext>
            </p:extLst>
          </p:nvPr>
        </p:nvGraphicFramePr>
        <p:xfrm>
          <a:off x="1905000" y="1200150"/>
          <a:ext cx="5268278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ject 2">
            <a:extLst>
              <a:ext uri="{FF2B5EF4-FFF2-40B4-BE49-F238E27FC236}">
                <a16:creationId xmlns:a16="http://schemas.microsoft.com/office/drawing/2014/main" id="{3D9DBB44-D86C-49E6-9C90-9C7587E738CB}"/>
              </a:ext>
            </a:extLst>
          </p:cNvPr>
          <p:cNvSpPr txBox="1"/>
          <p:nvPr/>
        </p:nvSpPr>
        <p:spPr>
          <a:xfrm>
            <a:off x="1937861" y="4171950"/>
            <a:ext cx="526827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Arial"/>
                <a:cs typeface="Arial"/>
              </a:rPr>
              <a:t>Year 2020 - 100% Automotive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0B75B7BC-147B-4E9D-BA0E-3FDA874C00AE}"/>
              </a:ext>
            </a:extLst>
          </p:cNvPr>
          <p:cNvSpPr/>
          <p:nvPr/>
        </p:nvSpPr>
        <p:spPr>
          <a:xfrm>
            <a:off x="7391400" y="280904"/>
            <a:ext cx="161724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Turnover</a:t>
            </a:r>
            <a:endParaRPr lang="en-US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5540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1">
            <a:extLst>
              <a:ext uri="{FF2B5EF4-FFF2-40B4-BE49-F238E27FC236}">
                <a16:creationId xmlns:a16="http://schemas.microsoft.com/office/drawing/2014/main" id="{864269CA-D162-4E43-A9AF-21C673B3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id="{4427AF13-B1D9-4A20-9662-E98745BB49E1}"/>
              </a:ext>
            </a:extLst>
          </p:cNvPr>
          <p:cNvSpPr txBox="1"/>
          <p:nvPr/>
        </p:nvSpPr>
        <p:spPr>
          <a:xfrm>
            <a:off x="1371600" y="1088010"/>
            <a:ext cx="5268278" cy="3195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latin typeface="Arial"/>
                <a:cs typeface="Arial"/>
              </a:rPr>
              <a:t>2021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400" dirty="0">
              <a:latin typeface="Arial"/>
              <a:cs typeface="Arial"/>
            </a:endParaRP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Company website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Certificate of ISO 14001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New Key Account customer</a:t>
            </a:r>
          </a:p>
          <a:p>
            <a:pPr marL="298450" marR="5080" indent="-285750">
              <a:spcBef>
                <a:spcPts val="100"/>
              </a:spcBef>
              <a:buFontTx/>
              <a:buChar char="-"/>
            </a:pPr>
            <a:endParaRPr lang="en-US"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latin typeface="Arial"/>
                <a:cs typeface="Arial"/>
              </a:rPr>
              <a:t>2022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400" dirty="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Warehouse management system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Certificate of IATF 16949</a:t>
            </a:r>
          </a:p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New Key Account customer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Project for new technology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6E88D088-3E7E-4294-A5DB-06E906F9C814}"/>
              </a:ext>
            </a:extLst>
          </p:cNvPr>
          <p:cNvSpPr/>
          <p:nvPr/>
        </p:nvSpPr>
        <p:spPr>
          <a:xfrm>
            <a:off x="5791200" y="280904"/>
            <a:ext cx="321744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Our</a:t>
            </a:r>
            <a:r>
              <a:rPr lang="sk-SK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goals</a:t>
            </a:r>
            <a:r>
              <a:rPr lang="sk-SK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in </a:t>
            </a: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the</a:t>
            </a:r>
            <a:r>
              <a:rPr lang="sk-SK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future</a:t>
            </a:r>
            <a:endParaRPr lang="en-US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583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1">
            <a:extLst>
              <a:ext uri="{FF2B5EF4-FFF2-40B4-BE49-F238E27FC236}">
                <a16:creationId xmlns:a16="http://schemas.microsoft.com/office/drawing/2014/main" id="{864269CA-D162-4E43-A9AF-21C673B3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2">
            <a:extLst>
              <a:ext uri="{FF2B5EF4-FFF2-40B4-BE49-F238E27FC236}">
                <a16:creationId xmlns:a16="http://schemas.microsoft.com/office/drawing/2014/main" id="{C54C2C6E-3342-4188-BB5C-D07DC102EF92}"/>
              </a:ext>
            </a:extLst>
          </p:cNvPr>
          <p:cNvSpPr>
            <a:spLocks/>
          </p:cNvSpPr>
          <p:nvPr/>
        </p:nvSpPr>
        <p:spPr bwMode="auto">
          <a:xfrm>
            <a:off x="876300" y="895350"/>
            <a:ext cx="7391400" cy="3182838"/>
          </a:xfrm>
          <a:custGeom>
            <a:avLst/>
            <a:gdLst>
              <a:gd name="T0" fmla="*/ 2147483647 w 10277"/>
              <a:gd name="T1" fmla="*/ 2147483647 h 7102"/>
              <a:gd name="T2" fmla="*/ 2147483647 w 10277"/>
              <a:gd name="T3" fmla="*/ 2147483647 h 7102"/>
              <a:gd name="T4" fmla="*/ 2147483647 w 10277"/>
              <a:gd name="T5" fmla="*/ 2147483647 h 7102"/>
              <a:gd name="T6" fmla="*/ 2147483647 w 10277"/>
              <a:gd name="T7" fmla="*/ 2147483647 h 7102"/>
              <a:gd name="T8" fmla="*/ 2147483647 w 10277"/>
              <a:gd name="T9" fmla="*/ 2147483647 h 7102"/>
              <a:gd name="T10" fmla="*/ 2147483647 w 10277"/>
              <a:gd name="T11" fmla="*/ 2147483647 h 7102"/>
              <a:gd name="T12" fmla="*/ 2147483647 w 10277"/>
              <a:gd name="T13" fmla="*/ 2147483647 h 7102"/>
              <a:gd name="T14" fmla="*/ 2147483647 w 10277"/>
              <a:gd name="T15" fmla="*/ 2147483647 h 7102"/>
              <a:gd name="T16" fmla="*/ 2147483647 w 10277"/>
              <a:gd name="T17" fmla="*/ 2147483647 h 7102"/>
              <a:gd name="T18" fmla="*/ 2147483647 w 10277"/>
              <a:gd name="T19" fmla="*/ 2147483647 h 7102"/>
              <a:gd name="T20" fmla="*/ 2147483647 w 10277"/>
              <a:gd name="T21" fmla="*/ 2147483647 h 7102"/>
              <a:gd name="T22" fmla="*/ 2147483647 w 10277"/>
              <a:gd name="T23" fmla="*/ 2147483647 h 7102"/>
              <a:gd name="T24" fmla="*/ 2147483647 w 10277"/>
              <a:gd name="T25" fmla="*/ 2147483647 h 7102"/>
              <a:gd name="T26" fmla="*/ 2147483647 w 10277"/>
              <a:gd name="T27" fmla="*/ 2147483647 h 7102"/>
              <a:gd name="T28" fmla="*/ 2147483647 w 10277"/>
              <a:gd name="T29" fmla="*/ 2147483647 h 7102"/>
              <a:gd name="T30" fmla="*/ 2147483647 w 10277"/>
              <a:gd name="T31" fmla="*/ 2147483647 h 7102"/>
              <a:gd name="T32" fmla="*/ 2147483647 w 10277"/>
              <a:gd name="T33" fmla="*/ 2147483647 h 7102"/>
              <a:gd name="T34" fmla="*/ 2147483647 w 10277"/>
              <a:gd name="T35" fmla="*/ 2147483647 h 7102"/>
              <a:gd name="T36" fmla="*/ 2147483647 w 10277"/>
              <a:gd name="T37" fmla="*/ 2147483647 h 7102"/>
              <a:gd name="T38" fmla="*/ 2147483647 w 10277"/>
              <a:gd name="T39" fmla="*/ 2147483647 h 7102"/>
              <a:gd name="T40" fmla="*/ 2147483647 w 10277"/>
              <a:gd name="T41" fmla="*/ 2147483647 h 7102"/>
              <a:gd name="T42" fmla="*/ 2147483647 w 10277"/>
              <a:gd name="T43" fmla="*/ 2147483647 h 7102"/>
              <a:gd name="T44" fmla="*/ 2147483647 w 10277"/>
              <a:gd name="T45" fmla="*/ 2147483647 h 7102"/>
              <a:gd name="T46" fmla="*/ 2147483647 w 10277"/>
              <a:gd name="T47" fmla="*/ 2147483647 h 7102"/>
              <a:gd name="T48" fmla="*/ 2147483647 w 10277"/>
              <a:gd name="T49" fmla="*/ 2147483647 h 7102"/>
              <a:gd name="T50" fmla="*/ 2147483647 w 10277"/>
              <a:gd name="T51" fmla="*/ 2147483647 h 7102"/>
              <a:gd name="T52" fmla="*/ 2147483647 w 10277"/>
              <a:gd name="T53" fmla="*/ 2147483647 h 7102"/>
              <a:gd name="T54" fmla="*/ 2147483647 w 10277"/>
              <a:gd name="T55" fmla="*/ 2147483647 h 7102"/>
              <a:gd name="T56" fmla="*/ 2147483647 w 10277"/>
              <a:gd name="T57" fmla="*/ 2147483647 h 7102"/>
              <a:gd name="T58" fmla="*/ 2147483647 w 10277"/>
              <a:gd name="T59" fmla="*/ 2147483647 h 7102"/>
              <a:gd name="T60" fmla="*/ 2147483647 w 10277"/>
              <a:gd name="T61" fmla="*/ 2147483647 h 7102"/>
              <a:gd name="T62" fmla="*/ 2147483647 w 10277"/>
              <a:gd name="T63" fmla="*/ 2147483647 h 7102"/>
              <a:gd name="T64" fmla="*/ 2147483647 w 10277"/>
              <a:gd name="T65" fmla="*/ 2147483647 h 7102"/>
              <a:gd name="T66" fmla="*/ 2147483647 w 10277"/>
              <a:gd name="T67" fmla="*/ 2147483647 h 7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277"/>
              <a:gd name="T103" fmla="*/ 0 h 7102"/>
              <a:gd name="T104" fmla="*/ 10277 w 10277"/>
              <a:gd name="T105" fmla="*/ 7102 h 7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277" h="7102">
                <a:moveTo>
                  <a:pt x="6580" y="6095"/>
                </a:moveTo>
                <a:cubicBezTo>
                  <a:pt x="6258" y="6237"/>
                  <a:pt x="5272" y="6778"/>
                  <a:pt x="4480" y="6920"/>
                </a:cubicBezTo>
                <a:cubicBezTo>
                  <a:pt x="3688" y="7062"/>
                  <a:pt x="2510" y="7102"/>
                  <a:pt x="1825" y="6950"/>
                </a:cubicBezTo>
                <a:cubicBezTo>
                  <a:pt x="1140" y="6798"/>
                  <a:pt x="645" y="6405"/>
                  <a:pt x="370" y="6005"/>
                </a:cubicBezTo>
                <a:cubicBezTo>
                  <a:pt x="95" y="5605"/>
                  <a:pt x="0" y="5113"/>
                  <a:pt x="175" y="4550"/>
                </a:cubicBezTo>
                <a:cubicBezTo>
                  <a:pt x="350" y="3987"/>
                  <a:pt x="875" y="3200"/>
                  <a:pt x="1420" y="2630"/>
                </a:cubicBezTo>
                <a:cubicBezTo>
                  <a:pt x="1965" y="2060"/>
                  <a:pt x="2675" y="1540"/>
                  <a:pt x="3445" y="1130"/>
                </a:cubicBezTo>
                <a:cubicBezTo>
                  <a:pt x="4215" y="720"/>
                  <a:pt x="5253" y="340"/>
                  <a:pt x="6040" y="170"/>
                </a:cubicBezTo>
                <a:cubicBezTo>
                  <a:pt x="6827" y="0"/>
                  <a:pt x="7630" y="58"/>
                  <a:pt x="8170" y="110"/>
                </a:cubicBezTo>
                <a:cubicBezTo>
                  <a:pt x="8710" y="162"/>
                  <a:pt x="8980" y="313"/>
                  <a:pt x="9280" y="485"/>
                </a:cubicBezTo>
                <a:cubicBezTo>
                  <a:pt x="9580" y="657"/>
                  <a:pt x="9805" y="888"/>
                  <a:pt x="9970" y="1145"/>
                </a:cubicBezTo>
                <a:cubicBezTo>
                  <a:pt x="10135" y="1402"/>
                  <a:pt x="10277" y="1698"/>
                  <a:pt x="10270" y="2030"/>
                </a:cubicBezTo>
                <a:cubicBezTo>
                  <a:pt x="10263" y="2362"/>
                  <a:pt x="10210" y="2685"/>
                  <a:pt x="9925" y="3140"/>
                </a:cubicBezTo>
                <a:cubicBezTo>
                  <a:pt x="9640" y="3595"/>
                  <a:pt x="8735" y="4567"/>
                  <a:pt x="8560" y="4760"/>
                </a:cubicBezTo>
                <a:cubicBezTo>
                  <a:pt x="8385" y="4953"/>
                  <a:pt x="8730" y="4507"/>
                  <a:pt x="8875" y="4295"/>
                </a:cubicBezTo>
                <a:cubicBezTo>
                  <a:pt x="9020" y="4083"/>
                  <a:pt x="9288" y="3740"/>
                  <a:pt x="9430" y="3485"/>
                </a:cubicBezTo>
                <a:cubicBezTo>
                  <a:pt x="9572" y="3230"/>
                  <a:pt x="9685" y="3027"/>
                  <a:pt x="9730" y="2765"/>
                </a:cubicBezTo>
                <a:cubicBezTo>
                  <a:pt x="9775" y="2503"/>
                  <a:pt x="9762" y="2150"/>
                  <a:pt x="9700" y="1910"/>
                </a:cubicBezTo>
                <a:cubicBezTo>
                  <a:pt x="9638" y="1670"/>
                  <a:pt x="9532" y="1515"/>
                  <a:pt x="9355" y="1325"/>
                </a:cubicBezTo>
                <a:cubicBezTo>
                  <a:pt x="9178" y="1135"/>
                  <a:pt x="8937" y="910"/>
                  <a:pt x="8635" y="770"/>
                </a:cubicBezTo>
                <a:cubicBezTo>
                  <a:pt x="8333" y="630"/>
                  <a:pt x="7957" y="532"/>
                  <a:pt x="7540" y="485"/>
                </a:cubicBezTo>
                <a:cubicBezTo>
                  <a:pt x="7123" y="438"/>
                  <a:pt x="6637" y="415"/>
                  <a:pt x="6130" y="485"/>
                </a:cubicBezTo>
                <a:cubicBezTo>
                  <a:pt x="5623" y="555"/>
                  <a:pt x="5010" y="723"/>
                  <a:pt x="4495" y="905"/>
                </a:cubicBezTo>
                <a:cubicBezTo>
                  <a:pt x="3980" y="1087"/>
                  <a:pt x="3450" y="1355"/>
                  <a:pt x="3040" y="1580"/>
                </a:cubicBezTo>
                <a:cubicBezTo>
                  <a:pt x="2630" y="1805"/>
                  <a:pt x="2350" y="1990"/>
                  <a:pt x="2035" y="2255"/>
                </a:cubicBezTo>
                <a:cubicBezTo>
                  <a:pt x="1720" y="2520"/>
                  <a:pt x="1390" y="2855"/>
                  <a:pt x="1150" y="3170"/>
                </a:cubicBezTo>
                <a:cubicBezTo>
                  <a:pt x="910" y="3485"/>
                  <a:pt x="695" y="3803"/>
                  <a:pt x="595" y="4145"/>
                </a:cubicBezTo>
                <a:cubicBezTo>
                  <a:pt x="495" y="4487"/>
                  <a:pt x="473" y="4913"/>
                  <a:pt x="550" y="5225"/>
                </a:cubicBezTo>
                <a:cubicBezTo>
                  <a:pt x="627" y="5537"/>
                  <a:pt x="760" y="5793"/>
                  <a:pt x="1060" y="6020"/>
                </a:cubicBezTo>
                <a:cubicBezTo>
                  <a:pt x="1360" y="6247"/>
                  <a:pt x="1895" y="6478"/>
                  <a:pt x="2350" y="6590"/>
                </a:cubicBezTo>
                <a:cubicBezTo>
                  <a:pt x="2805" y="6702"/>
                  <a:pt x="3225" y="6745"/>
                  <a:pt x="3790" y="6695"/>
                </a:cubicBezTo>
                <a:cubicBezTo>
                  <a:pt x="4355" y="6645"/>
                  <a:pt x="5303" y="6395"/>
                  <a:pt x="5740" y="6290"/>
                </a:cubicBezTo>
                <a:cubicBezTo>
                  <a:pt x="6177" y="6185"/>
                  <a:pt x="6278" y="6090"/>
                  <a:pt x="6415" y="6065"/>
                </a:cubicBezTo>
                <a:cubicBezTo>
                  <a:pt x="6552" y="6040"/>
                  <a:pt x="6902" y="5953"/>
                  <a:pt x="6580" y="6095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43AAD06E-E005-4EA2-A579-E9DDE72A5E23}"/>
              </a:ext>
            </a:extLst>
          </p:cNvPr>
          <p:cNvSpPr>
            <a:spLocks/>
          </p:cNvSpPr>
          <p:nvPr/>
        </p:nvSpPr>
        <p:spPr bwMode="auto">
          <a:xfrm>
            <a:off x="1524000" y="666750"/>
            <a:ext cx="6985000" cy="3182838"/>
          </a:xfrm>
          <a:custGeom>
            <a:avLst/>
            <a:gdLst>
              <a:gd name="T0" fmla="*/ 0 w 5192"/>
              <a:gd name="T1" fmla="*/ 2147483647 h 2118"/>
              <a:gd name="T2" fmla="*/ 2147483647 w 5192"/>
              <a:gd name="T3" fmla="*/ 2147483647 h 2118"/>
              <a:gd name="T4" fmla="*/ 2147483647 w 5192"/>
              <a:gd name="T5" fmla="*/ 2147483647 h 2118"/>
              <a:gd name="T6" fmla="*/ 2147483647 w 5192"/>
              <a:gd name="T7" fmla="*/ 2147483647 h 2118"/>
              <a:gd name="T8" fmla="*/ 2147483647 w 5192"/>
              <a:gd name="T9" fmla="*/ 2147483647 h 2118"/>
              <a:gd name="T10" fmla="*/ 2147483647 w 5192"/>
              <a:gd name="T11" fmla="*/ 2147483647 h 2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92"/>
              <a:gd name="T19" fmla="*/ 0 h 2118"/>
              <a:gd name="T20" fmla="*/ 5192 w 5192"/>
              <a:gd name="T21" fmla="*/ 2118 h 2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92" h="2118">
                <a:moveTo>
                  <a:pt x="0" y="34"/>
                </a:moveTo>
                <a:cubicBezTo>
                  <a:pt x="247" y="50"/>
                  <a:pt x="1149" y="0"/>
                  <a:pt x="1473" y="133"/>
                </a:cubicBezTo>
                <a:cubicBezTo>
                  <a:pt x="1797" y="266"/>
                  <a:pt x="1691" y="685"/>
                  <a:pt x="1942" y="832"/>
                </a:cubicBezTo>
                <a:cubicBezTo>
                  <a:pt x="2193" y="979"/>
                  <a:pt x="2703" y="824"/>
                  <a:pt x="2979" y="1013"/>
                </a:cubicBezTo>
                <a:cubicBezTo>
                  <a:pt x="3255" y="1202"/>
                  <a:pt x="3227" y="1818"/>
                  <a:pt x="3596" y="1968"/>
                </a:cubicBezTo>
                <a:cubicBezTo>
                  <a:pt x="3965" y="2118"/>
                  <a:pt x="4860" y="1922"/>
                  <a:pt x="5192" y="1910"/>
                </a:cubicBezTo>
              </a:path>
            </a:pathLst>
          </a:custGeom>
          <a:noFill/>
          <a:ln w="22225">
            <a:solidFill>
              <a:srgbClr val="DDDDD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" name="Text Box 32">
            <a:extLst>
              <a:ext uri="{FF2B5EF4-FFF2-40B4-BE49-F238E27FC236}">
                <a16:creationId xmlns:a16="http://schemas.microsoft.com/office/drawing/2014/main" id="{D7EC2C50-3993-4670-8C13-771796A62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888415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800" i="1" dirty="0">
                <a:solidFill>
                  <a:srgbClr val="0099FF"/>
                </a:solidFill>
                <a:latin typeface="Tahoma" pitchFamily="34" charset="0"/>
                <a:cs typeface="Arial" charset="0"/>
              </a:rPr>
              <a:t>OEM</a:t>
            </a:r>
            <a:endParaRPr lang="fr-FR" sz="1800" i="1" dirty="0">
              <a:solidFill>
                <a:srgbClr val="0099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8" name="Text Box 32">
            <a:extLst>
              <a:ext uri="{FF2B5EF4-FFF2-40B4-BE49-F238E27FC236}">
                <a16:creationId xmlns:a16="http://schemas.microsoft.com/office/drawing/2014/main" id="{10879180-F441-4612-A509-72FCDBEBE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435" y="1115188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800" i="1" dirty="0">
                <a:solidFill>
                  <a:srgbClr val="0099FF"/>
                </a:solidFill>
                <a:latin typeface="Tahoma" pitchFamily="34" charset="0"/>
                <a:cs typeface="Arial" charset="0"/>
              </a:rPr>
              <a:t>Direct customers</a:t>
            </a:r>
            <a:endParaRPr lang="fr-FR" sz="1800" i="1" dirty="0">
              <a:solidFill>
                <a:srgbClr val="0099FF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11E6092-A7DC-4C86-90A5-57346CAB0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337" y="1461637"/>
            <a:ext cx="859925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700B5FA-0217-411D-89C7-722E35A19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655" y="1268817"/>
            <a:ext cx="1011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47034DC2-6EF2-4038-B72D-1A83F8C9F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314" y="2309163"/>
            <a:ext cx="864097" cy="366761"/>
          </a:xfrm>
          <a:prstGeom prst="rect">
            <a:avLst/>
          </a:prstGeom>
        </p:spPr>
      </p:pic>
      <p:pic>
        <p:nvPicPr>
          <p:cNvPr id="13" name="Picture 19" descr="lVWogo_home">
            <a:extLst>
              <a:ext uri="{FF2B5EF4-FFF2-40B4-BE49-F238E27FC236}">
                <a16:creationId xmlns:a16="http://schemas.microsoft.com/office/drawing/2014/main" id="{EB82C502-6A00-4B2E-9FB1-67948328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32584" t="13667" r="40083" b="29500"/>
          <a:stretch>
            <a:fillRect/>
          </a:stretch>
        </p:blipFill>
        <p:spPr bwMode="auto">
          <a:xfrm>
            <a:off x="4395931" y="1268817"/>
            <a:ext cx="65881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1954B0E7-0AFB-48E1-9630-06D10691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431" y="2238877"/>
            <a:ext cx="1076740" cy="457200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8A842D95-6F5D-4308-BE3E-48225312B7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9309" y="2924677"/>
            <a:ext cx="1191984" cy="457200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5F585328-3B71-4918-8B59-B1E11F2DFE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1674" y="3081555"/>
            <a:ext cx="793922" cy="4572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FC19533-4C07-4C65-BCFD-B89115745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46" y="2888415"/>
            <a:ext cx="158632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ĺžnik 16">
            <a:extLst>
              <a:ext uri="{FF2B5EF4-FFF2-40B4-BE49-F238E27FC236}">
                <a16:creationId xmlns:a16="http://schemas.microsoft.com/office/drawing/2014/main" id="{D0570DCD-D28B-4F99-90E7-02D6C7005CF7}"/>
              </a:ext>
            </a:extLst>
          </p:cNvPr>
          <p:cNvSpPr/>
          <p:nvPr/>
        </p:nvSpPr>
        <p:spPr>
          <a:xfrm>
            <a:off x="7248144" y="273650"/>
            <a:ext cx="20391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Customers</a:t>
            </a:r>
            <a:endParaRPr lang="en-US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481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CBEB805A-9C72-4DFB-A8F6-F4E01251C5C8}"/>
              </a:ext>
            </a:extLst>
          </p:cNvPr>
          <p:cNvSpPr/>
          <p:nvPr/>
        </p:nvSpPr>
        <p:spPr>
          <a:xfrm>
            <a:off x="7248144" y="273650"/>
            <a:ext cx="20391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Projects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AABCD642-AFC7-478F-8EF4-EFCD7615A5AE}"/>
              </a:ext>
            </a:extLst>
          </p:cNvPr>
          <p:cNvSpPr/>
          <p:nvPr/>
        </p:nvSpPr>
        <p:spPr>
          <a:xfrm>
            <a:off x="523628" y="273650"/>
            <a:ext cx="20391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Jeep Renegade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FD39A59-19D5-434F-849D-D862C345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46" y="667659"/>
            <a:ext cx="1708569" cy="1024128"/>
          </a:xfrm>
          <a:prstGeom prst="rect">
            <a:avLst/>
          </a:prstGeom>
        </p:spPr>
      </p:pic>
      <p:pic>
        <p:nvPicPr>
          <p:cNvPr id="3074" name="Picture 2" descr="Jeep Renegade Dash">
            <a:extLst>
              <a:ext uri="{FF2B5EF4-FFF2-40B4-BE49-F238E27FC236}">
                <a16:creationId xmlns:a16="http://schemas.microsoft.com/office/drawing/2014/main" id="{9610AA81-40A0-4F66-9023-7454BC97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6280"/>
            <a:ext cx="601980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A2A999CE-29B1-4E21-886D-0F3FA08DA116}"/>
              </a:ext>
            </a:extLst>
          </p:cNvPr>
          <p:cNvCxnSpPr>
            <a:cxnSpLocks/>
          </p:cNvCxnSpPr>
          <p:nvPr/>
        </p:nvCxnSpPr>
        <p:spPr>
          <a:xfrm>
            <a:off x="4543145" y="1504950"/>
            <a:ext cx="1340931" cy="166474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E3C7EEDA-FCD9-4CEA-AF00-FFB696D7547F}"/>
              </a:ext>
            </a:extLst>
          </p:cNvPr>
          <p:cNvCxnSpPr>
            <a:cxnSpLocks/>
            <a:stCxn id="29" idx="1"/>
          </p:cNvCxnSpPr>
          <p:nvPr/>
        </p:nvCxnSpPr>
        <p:spPr>
          <a:xfrm>
            <a:off x="2924521" y="1666389"/>
            <a:ext cx="591304" cy="178532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779D052D-EC85-4E14-9F1B-F126FEEF84F0}"/>
              </a:ext>
            </a:extLst>
          </p:cNvPr>
          <p:cNvCxnSpPr>
            <a:cxnSpLocks/>
          </p:cNvCxnSpPr>
          <p:nvPr/>
        </p:nvCxnSpPr>
        <p:spPr>
          <a:xfrm>
            <a:off x="5791200" y="1428750"/>
            <a:ext cx="1365140" cy="201322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711A5573-5596-4C1A-B77E-2C17636A35E0}"/>
              </a:ext>
            </a:extLst>
          </p:cNvPr>
          <p:cNvCxnSpPr>
            <a:cxnSpLocks/>
          </p:cNvCxnSpPr>
          <p:nvPr/>
        </p:nvCxnSpPr>
        <p:spPr>
          <a:xfrm>
            <a:off x="6629400" y="1310661"/>
            <a:ext cx="1268927" cy="240408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ok 27" descr="Obrázok, na ktorom je zbraň, biele, tmavé&#10;&#10;Automaticky generovaný popis">
            <a:extLst>
              <a:ext uri="{FF2B5EF4-FFF2-40B4-BE49-F238E27FC236}">
                <a16:creationId xmlns:a16="http://schemas.microsoft.com/office/drawing/2014/main" id="{3AE0E9DB-4EF8-4AE2-A558-63E4E3FB1F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8" t="9320" r="19042"/>
          <a:stretch/>
        </p:blipFill>
        <p:spPr>
          <a:xfrm rot="16449379">
            <a:off x="3836417" y="494425"/>
            <a:ext cx="544457" cy="1460601"/>
          </a:xfrm>
          <a:prstGeom prst="rect">
            <a:avLst/>
          </a:prstGeom>
        </p:spPr>
      </p:pic>
      <p:pic>
        <p:nvPicPr>
          <p:cNvPr id="29" name="Obrázok 28" descr="Obrázok, na ktorom je tmavé&#10;&#10;Automaticky generovaný popis">
            <a:extLst>
              <a:ext uri="{FF2B5EF4-FFF2-40B4-BE49-F238E27FC236}">
                <a16:creationId xmlns:a16="http://schemas.microsoft.com/office/drawing/2014/main" id="{956C9323-3CA9-4105-B391-F79E090F51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2" t="36629" r="16590" b="17667"/>
          <a:stretch/>
        </p:blipFill>
        <p:spPr>
          <a:xfrm rot="16200000">
            <a:off x="2545708" y="941216"/>
            <a:ext cx="757624" cy="692721"/>
          </a:xfrm>
          <a:prstGeom prst="rect">
            <a:avLst/>
          </a:prstGeom>
        </p:spPr>
      </p:pic>
      <p:pic>
        <p:nvPicPr>
          <p:cNvPr id="42" name="Obrázok 41">
            <a:extLst>
              <a:ext uri="{FF2B5EF4-FFF2-40B4-BE49-F238E27FC236}">
                <a16:creationId xmlns:a16="http://schemas.microsoft.com/office/drawing/2014/main" id="{FE25435F-8AAB-47B6-8B2B-AE3DC6A135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71" b="87215"/>
          <a:stretch/>
        </p:blipFill>
        <p:spPr>
          <a:xfrm>
            <a:off x="6227133" y="900282"/>
            <a:ext cx="487435" cy="410379"/>
          </a:xfrm>
          <a:prstGeom prst="rect">
            <a:avLst/>
          </a:prstGeom>
        </p:spPr>
      </p:pic>
      <p:pic>
        <p:nvPicPr>
          <p:cNvPr id="51" name="Obrázok 50">
            <a:extLst>
              <a:ext uri="{FF2B5EF4-FFF2-40B4-BE49-F238E27FC236}">
                <a16:creationId xmlns:a16="http://schemas.microsoft.com/office/drawing/2014/main" id="{E2EC3151-EA2B-410E-8C39-77567AA035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58" y="856063"/>
            <a:ext cx="997910" cy="648887"/>
          </a:xfrm>
          <a:prstGeom prst="rect">
            <a:avLst/>
          </a:prstGeom>
        </p:spPr>
      </p:pic>
      <p:sp>
        <p:nvSpPr>
          <p:cNvPr id="14" name="Obdĺžnik 13">
            <a:extLst>
              <a:ext uri="{FF2B5EF4-FFF2-40B4-BE49-F238E27FC236}">
                <a16:creationId xmlns:a16="http://schemas.microsoft.com/office/drawing/2014/main" id="{81FAD64C-1A71-45BE-BE98-C47AC5D5D197}"/>
              </a:ext>
            </a:extLst>
          </p:cNvPr>
          <p:cNvSpPr/>
          <p:nvPr/>
        </p:nvSpPr>
        <p:spPr>
          <a:xfrm>
            <a:off x="2440940" y="645452"/>
            <a:ext cx="1163119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1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DRW </a:t>
            </a:r>
            <a:r>
              <a:rPr lang="sk-SK" sz="1100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Housing</a:t>
            </a:r>
            <a:endParaRPr lang="en-US" sz="11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0CAEB260-9CA8-44C9-8BB7-8C224AD7C3B8}"/>
              </a:ext>
            </a:extLst>
          </p:cNvPr>
          <p:cNvSpPr/>
          <p:nvPr/>
        </p:nvSpPr>
        <p:spPr>
          <a:xfrm>
            <a:off x="3672823" y="645452"/>
            <a:ext cx="1163119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1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CTR </a:t>
            </a:r>
            <a:r>
              <a:rPr lang="sk-SK" sz="1100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Bezel</a:t>
            </a:r>
            <a:endParaRPr lang="en-US" sz="11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86F3165E-2240-4CA6-9FD5-C0392EDD0D7B}"/>
              </a:ext>
            </a:extLst>
          </p:cNvPr>
          <p:cNvSpPr/>
          <p:nvPr/>
        </p:nvSpPr>
        <p:spPr>
          <a:xfrm>
            <a:off x="4901136" y="667659"/>
            <a:ext cx="1163119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1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PSG </a:t>
            </a:r>
            <a:r>
              <a:rPr lang="sk-SK" sz="1100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Housing</a:t>
            </a:r>
            <a:endParaRPr lang="en-US" sz="11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413F3B64-D0C0-464E-861A-A531694016A0}"/>
              </a:ext>
            </a:extLst>
          </p:cNvPr>
          <p:cNvSpPr/>
          <p:nvPr/>
        </p:nvSpPr>
        <p:spPr>
          <a:xfrm>
            <a:off x="6212085" y="666417"/>
            <a:ext cx="517529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100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Plug</a:t>
            </a:r>
            <a:endParaRPr lang="en-US" sz="11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44681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>
            <a:extLst>
              <a:ext uri="{FF2B5EF4-FFF2-40B4-BE49-F238E27FC236}">
                <a16:creationId xmlns:a16="http://schemas.microsoft.com/office/drawing/2014/main" id="{CBEB805A-9C72-4DFB-A8F6-F4E01251C5C8}"/>
              </a:ext>
            </a:extLst>
          </p:cNvPr>
          <p:cNvSpPr/>
          <p:nvPr/>
        </p:nvSpPr>
        <p:spPr>
          <a:xfrm>
            <a:off x="7248144" y="273650"/>
            <a:ext cx="20391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Projects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AABCD642-AFC7-478F-8EF4-EFCD7615A5AE}"/>
              </a:ext>
            </a:extLst>
          </p:cNvPr>
          <p:cNvSpPr/>
          <p:nvPr/>
        </p:nvSpPr>
        <p:spPr>
          <a:xfrm>
            <a:off x="409707" y="273650"/>
            <a:ext cx="20391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Fiat 500x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8E395C2-8AA3-49C3-AB72-D3E728789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7807" y="690372"/>
            <a:ext cx="1672079" cy="1024128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26E4AA4-A7FA-4B2D-9589-007884217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16004"/>
            <a:ext cx="4389438" cy="29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E38FDF60-FF28-4548-8931-10DC7A7ED7D7}"/>
              </a:ext>
            </a:extLst>
          </p:cNvPr>
          <p:cNvCxnSpPr>
            <a:cxnSpLocks/>
          </p:cNvCxnSpPr>
          <p:nvPr/>
        </p:nvCxnSpPr>
        <p:spPr>
          <a:xfrm>
            <a:off x="5271436" y="1809750"/>
            <a:ext cx="672164" cy="191883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ok 20" descr="Obrázok, na ktorom je tmavé, svetlo&#10;&#10;Automaticky generovaný popis">
            <a:extLst>
              <a:ext uri="{FF2B5EF4-FFF2-40B4-BE49-F238E27FC236}">
                <a16:creationId xmlns:a16="http://schemas.microsoft.com/office/drawing/2014/main" id="{9957838A-AF20-4962-8E75-5F524EC026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37476" b="17931"/>
          <a:stretch/>
        </p:blipFill>
        <p:spPr>
          <a:xfrm>
            <a:off x="2819400" y="1200148"/>
            <a:ext cx="2418584" cy="841248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ED934814-280A-4ED8-B112-C69CD704B1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18376" r="1674" b="27909"/>
          <a:stretch/>
        </p:blipFill>
        <p:spPr>
          <a:xfrm rot="10800000">
            <a:off x="5271436" y="1158761"/>
            <a:ext cx="2417533" cy="841248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0501D3D1-D267-4231-A55F-47F1A8599A37}"/>
              </a:ext>
            </a:extLst>
          </p:cNvPr>
          <p:cNvSpPr/>
          <p:nvPr/>
        </p:nvSpPr>
        <p:spPr>
          <a:xfrm>
            <a:off x="2951984" y="750976"/>
            <a:ext cx="228600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1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MOSTRINA USB/NON </a:t>
            </a:r>
            <a:r>
              <a:rPr lang="sk-SK" sz="1100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Bezel</a:t>
            </a:r>
            <a:endParaRPr lang="en-US" sz="11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5E7BE0A9-E4BE-4C0D-B51C-43793E26B71A}"/>
              </a:ext>
            </a:extLst>
          </p:cNvPr>
          <p:cNvSpPr/>
          <p:nvPr/>
        </p:nvSpPr>
        <p:spPr>
          <a:xfrm>
            <a:off x="5607518" y="782180"/>
            <a:ext cx="228600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1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MOSTRINA SPP </a:t>
            </a:r>
            <a:r>
              <a:rPr lang="sk-SK" sz="1100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Bezel</a:t>
            </a:r>
            <a:endParaRPr lang="en-US" sz="11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36989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ok 18" descr="Obrázok, na ktorom je tmavé&#10;&#10;Automaticky generovaný popis">
            <a:extLst>
              <a:ext uri="{FF2B5EF4-FFF2-40B4-BE49-F238E27FC236}">
                <a16:creationId xmlns:a16="http://schemas.microsoft.com/office/drawing/2014/main" id="{E5D7289F-6FC4-4748-BA67-AEF3A0874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8" t="30222" r="33779" b="50222"/>
          <a:stretch/>
        </p:blipFill>
        <p:spPr>
          <a:xfrm>
            <a:off x="5257799" y="1200150"/>
            <a:ext cx="1905001" cy="838200"/>
          </a:xfrm>
          <a:prstGeom prst="rect">
            <a:avLst/>
          </a:prstGeom>
        </p:spPr>
      </p:pic>
      <p:pic>
        <p:nvPicPr>
          <p:cNvPr id="21" name="Obrázok 20" descr="Obrázok, na ktorom je tmavé, nočná obloha&#10;&#10;Automaticky generovaný popis">
            <a:extLst>
              <a:ext uri="{FF2B5EF4-FFF2-40B4-BE49-F238E27FC236}">
                <a16:creationId xmlns:a16="http://schemas.microsoft.com/office/drawing/2014/main" id="{A2E11E20-3BAA-4511-A47D-6ED893BF57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2" t="47235" r="21678" b="33210"/>
          <a:stretch/>
        </p:blipFill>
        <p:spPr>
          <a:xfrm>
            <a:off x="3047999" y="1200150"/>
            <a:ext cx="2057401" cy="838200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CBEB805A-9C72-4DFB-A8F6-F4E01251C5C8}"/>
              </a:ext>
            </a:extLst>
          </p:cNvPr>
          <p:cNvSpPr/>
          <p:nvPr/>
        </p:nvSpPr>
        <p:spPr>
          <a:xfrm>
            <a:off x="7248144" y="273650"/>
            <a:ext cx="20391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Projects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AABCD642-AFC7-478F-8EF4-EFCD7615A5AE}"/>
              </a:ext>
            </a:extLst>
          </p:cNvPr>
          <p:cNvSpPr/>
          <p:nvPr/>
        </p:nvSpPr>
        <p:spPr>
          <a:xfrm>
            <a:off x="381000" y="273650"/>
            <a:ext cx="20391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VW ID.3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EE71A89-CFF8-4785-BB9C-C32A6CBB8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657585"/>
            <a:ext cx="1739854" cy="1024128"/>
          </a:xfrm>
          <a:prstGeom prst="rect">
            <a:avLst/>
          </a:prstGeom>
        </p:spPr>
      </p:pic>
      <p:pic>
        <p:nvPicPr>
          <p:cNvPr id="2050" name="Picture 2" descr="2020-volkswagen-id-3-new-8">
            <a:extLst>
              <a:ext uri="{FF2B5EF4-FFF2-40B4-BE49-F238E27FC236}">
                <a16:creationId xmlns:a16="http://schemas.microsoft.com/office/drawing/2014/main" id="{EC54BDE3-F641-4639-9EBA-3DC154704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81" y="2419350"/>
            <a:ext cx="457200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47D25244-9B76-455A-9094-62B5187B7371}"/>
              </a:ext>
            </a:extLst>
          </p:cNvPr>
          <p:cNvCxnSpPr>
            <a:cxnSpLocks/>
          </p:cNvCxnSpPr>
          <p:nvPr/>
        </p:nvCxnSpPr>
        <p:spPr>
          <a:xfrm>
            <a:off x="5410200" y="1962150"/>
            <a:ext cx="2590800" cy="15240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bdĺžnik 8">
            <a:extLst>
              <a:ext uri="{FF2B5EF4-FFF2-40B4-BE49-F238E27FC236}">
                <a16:creationId xmlns:a16="http://schemas.microsoft.com/office/drawing/2014/main" id="{C41C9937-87F3-4186-8AF3-8EC7D7974E23}"/>
              </a:ext>
            </a:extLst>
          </p:cNvPr>
          <p:cNvSpPr/>
          <p:nvPr/>
        </p:nvSpPr>
        <p:spPr>
          <a:xfrm>
            <a:off x="4114799" y="812356"/>
            <a:ext cx="228600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sz="11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Tester </a:t>
            </a:r>
            <a:r>
              <a:rPr lang="sk-SK" sz="1100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Kappe</a:t>
            </a:r>
            <a:r>
              <a:rPr lang="sk-SK" sz="11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LHD/RHD</a:t>
            </a:r>
            <a:endParaRPr lang="en-US" sz="11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88235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717" y="276096"/>
            <a:ext cx="9159717" cy="2218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2680" y="3097530"/>
            <a:ext cx="4603115" cy="19561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93040" algn="l"/>
              </a:tabLst>
            </a:pPr>
            <a:r>
              <a:rPr sz="1400" spc="-5" dirty="0">
                <a:latin typeface="Carlito"/>
                <a:cs typeface="Carlito"/>
              </a:rPr>
              <a:t>STRONG and </a:t>
            </a:r>
            <a:r>
              <a:rPr sz="1400" dirty="0">
                <a:latin typeface="Carlito"/>
                <a:cs typeface="Carlito"/>
              </a:rPr>
              <a:t>STABLE</a:t>
            </a:r>
            <a:r>
              <a:rPr sz="1400" spc="-4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supplier</a:t>
            </a:r>
            <a:endParaRPr lang="sk-SK" sz="1400" spc="-5" dirty="0">
              <a:latin typeface="Carlito"/>
              <a:cs typeface="Carlito"/>
            </a:endParaRPr>
          </a:p>
          <a:p>
            <a:pPr marL="192405" indent="-180340">
              <a:spcBef>
                <a:spcPts val="100"/>
              </a:spcBef>
              <a:buFont typeface="Wingdings"/>
              <a:buChar char=""/>
              <a:tabLst>
                <a:tab pos="193040" algn="l"/>
              </a:tabLst>
            </a:pPr>
            <a:r>
              <a:rPr lang="sk-SK" sz="1400" spc="-5" dirty="0">
                <a:latin typeface="Carlito"/>
                <a:cs typeface="Carlito"/>
              </a:rPr>
              <a:t>Go to </a:t>
            </a:r>
            <a:r>
              <a:rPr lang="sk-SK" sz="1400" spc="-5" dirty="0" err="1">
                <a:latin typeface="Carlito"/>
                <a:cs typeface="Carlito"/>
              </a:rPr>
              <a:t>Zero</a:t>
            </a:r>
            <a:r>
              <a:rPr lang="sk-SK" sz="1400" spc="-5" dirty="0">
                <a:latin typeface="Carlito"/>
                <a:cs typeface="Carlito"/>
              </a:rPr>
              <a:t> </a:t>
            </a:r>
            <a:r>
              <a:rPr lang="sk-SK" sz="1400" spc="-5" dirty="0" err="1">
                <a:latin typeface="Carlito"/>
                <a:cs typeface="Carlito"/>
              </a:rPr>
              <a:t>defect</a:t>
            </a:r>
            <a:endParaRPr sz="1400" dirty="0">
              <a:latin typeface="Carlito"/>
              <a:cs typeface="Carlito"/>
            </a:endParaRPr>
          </a:p>
          <a:p>
            <a:pPr marL="192405" indent="-18034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93040" algn="l"/>
              </a:tabLst>
            </a:pPr>
            <a:r>
              <a:rPr sz="1400" spc="-5" dirty="0">
                <a:latin typeface="Carlito"/>
                <a:cs typeface="Carlito"/>
              </a:rPr>
              <a:t>highly </a:t>
            </a:r>
            <a:r>
              <a:rPr sz="1400" dirty="0">
                <a:latin typeface="Carlito"/>
                <a:cs typeface="Carlito"/>
              </a:rPr>
              <a:t>trained</a:t>
            </a:r>
            <a:r>
              <a:rPr sz="1400" spc="1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staff</a:t>
            </a:r>
            <a:endParaRPr sz="1400" dirty="0">
              <a:latin typeface="Carlito"/>
              <a:cs typeface="Carlito"/>
            </a:endParaRPr>
          </a:p>
          <a:p>
            <a:pPr marL="192405" indent="-180340">
              <a:lnSpc>
                <a:spcPct val="100000"/>
              </a:lnSpc>
              <a:buFont typeface="Wingdings"/>
              <a:buChar char=""/>
              <a:tabLst>
                <a:tab pos="193040" algn="l"/>
              </a:tabLst>
            </a:pPr>
            <a:r>
              <a:rPr sz="1400" spc="-5" dirty="0">
                <a:latin typeface="Carlito"/>
                <a:cs typeface="Carlito"/>
              </a:rPr>
              <a:t>simply hierarchy </a:t>
            </a:r>
            <a:r>
              <a:rPr sz="1400" dirty="0">
                <a:latin typeface="Carlito"/>
                <a:cs typeface="Carlito"/>
              </a:rPr>
              <a:t>for </a:t>
            </a:r>
            <a:r>
              <a:rPr sz="1400" spc="-5" dirty="0">
                <a:latin typeface="Carlito"/>
                <a:cs typeface="Carlito"/>
              </a:rPr>
              <a:t>quick </a:t>
            </a:r>
            <a:r>
              <a:rPr sz="1400" dirty="0">
                <a:latin typeface="Carlito"/>
                <a:cs typeface="Carlito"/>
              </a:rPr>
              <a:t>reaction </a:t>
            </a:r>
            <a:r>
              <a:rPr sz="1400" spc="-5" dirty="0">
                <a:latin typeface="Carlito"/>
                <a:cs typeface="Carlito"/>
              </a:rPr>
              <a:t>and</a:t>
            </a:r>
            <a:r>
              <a:rPr sz="1400" spc="1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troubleshooting</a:t>
            </a:r>
            <a:endParaRPr sz="1400" dirty="0">
              <a:latin typeface="Carlito"/>
              <a:cs typeface="Carlito"/>
            </a:endParaRPr>
          </a:p>
          <a:p>
            <a:pPr marL="192405" indent="-180340">
              <a:lnSpc>
                <a:spcPct val="100000"/>
              </a:lnSpc>
              <a:buFont typeface="Wingdings"/>
              <a:buChar char=""/>
              <a:tabLst>
                <a:tab pos="193040" algn="l"/>
              </a:tabLst>
            </a:pPr>
            <a:r>
              <a:rPr sz="1400" spc="-5" dirty="0">
                <a:latin typeface="Carlito"/>
                <a:cs typeface="Carlito"/>
              </a:rPr>
              <a:t>offer </a:t>
            </a:r>
            <a:r>
              <a:rPr sz="1400" dirty="0">
                <a:latin typeface="Carlito"/>
                <a:cs typeface="Carlito"/>
              </a:rPr>
              <a:t>effective and </a:t>
            </a:r>
            <a:r>
              <a:rPr sz="1400" spc="-5" dirty="0">
                <a:latin typeface="Carlito"/>
                <a:cs typeface="Carlito"/>
              </a:rPr>
              <a:t>profitable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solutions</a:t>
            </a:r>
            <a:endParaRPr sz="1400" dirty="0">
              <a:latin typeface="Carlito"/>
              <a:cs typeface="Carlito"/>
            </a:endParaRPr>
          </a:p>
          <a:p>
            <a:pPr marL="201295" indent="-189230">
              <a:lnSpc>
                <a:spcPct val="100000"/>
              </a:lnSpc>
              <a:spcBef>
                <a:spcPts val="45"/>
              </a:spcBef>
              <a:buFont typeface="Wingdings"/>
              <a:buChar char=""/>
              <a:tabLst>
                <a:tab pos="201930" algn="l"/>
              </a:tabLst>
            </a:pPr>
            <a:r>
              <a:rPr sz="1400" spc="-5" dirty="0">
                <a:latin typeface="Arial"/>
                <a:cs typeface="Arial"/>
              </a:rPr>
              <a:t>production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flexibility</a:t>
            </a:r>
            <a:endParaRPr sz="1400" dirty="0">
              <a:latin typeface="Arial"/>
              <a:cs typeface="Arial"/>
            </a:endParaRPr>
          </a:p>
          <a:p>
            <a:pPr marL="201295" indent="-189230">
              <a:lnSpc>
                <a:spcPct val="100000"/>
              </a:lnSpc>
              <a:buFont typeface="Wingdings"/>
              <a:buChar char=""/>
              <a:tabLst>
                <a:tab pos="201930" algn="l"/>
              </a:tabLst>
            </a:pPr>
            <a:r>
              <a:rPr sz="1400" spc="-5" dirty="0">
                <a:latin typeface="Arial"/>
                <a:cs typeface="Arial"/>
              </a:rPr>
              <a:t>very </a:t>
            </a:r>
            <a:r>
              <a:rPr sz="1400" dirty="0">
                <a:latin typeface="Arial"/>
                <a:cs typeface="Arial"/>
              </a:rPr>
              <a:t>good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location</a:t>
            </a:r>
          </a:p>
          <a:p>
            <a:pPr marL="201295" indent="-189230">
              <a:lnSpc>
                <a:spcPts val="1660"/>
              </a:lnSpc>
              <a:buFont typeface="Wingdings"/>
              <a:buChar char=""/>
              <a:tabLst>
                <a:tab pos="201930" algn="l"/>
              </a:tabLst>
            </a:pPr>
            <a:r>
              <a:rPr sz="1400" spc="-5" dirty="0">
                <a:latin typeface="Arial"/>
                <a:cs typeface="Arial"/>
              </a:rPr>
              <a:t>growing </a:t>
            </a:r>
            <a:r>
              <a:rPr sz="1400" dirty="0">
                <a:latin typeface="Arial"/>
                <a:cs typeface="Arial"/>
              </a:rPr>
              <a:t>possibility of production plants and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warehouses</a:t>
            </a:r>
          </a:p>
          <a:p>
            <a:pPr marL="201295" indent="-189230">
              <a:lnSpc>
                <a:spcPts val="1660"/>
              </a:lnSpc>
              <a:buFont typeface="Wingdings"/>
              <a:buChar char=""/>
              <a:tabLst>
                <a:tab pos="201930" algn="l"/>
              </a:tabLst>
            </a:pPr>
            <a:r>
              <a:rPr sz="1400" dirty="0">
                <a:latin typeface="Arial"/>
                <a:cs typeface="Arial"/>
              </a:rPr>
              <a:t>production processes according to ISO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standards</a:t>
            </a:r>
          </a:p>
        </p:txBody>
      </p:sp>
      <p:pic>
        <p:nvPicPr>
          <p:cNvPr id="6" name="Obrázok 1">
            <a:extLst>
              <a:ext uri="{FF2B5EF4-FFF2-40B4-BE49-F238E27FC236}">
                <a16:creationId xmlns:a16="http://schemas.microsoft.com/office/drawing/2014/main" id="{B2FC6C56-1D2E-4386-A567-A0463405F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B981C548-1EF6-4D16-BAC1-FF73CA5A345D}"/>
              </a:ext>
            </a:extLst>
          </p:cNvPr>
          <p:cNvSpPr/>
          <p:nvPr/>
        </p:nvSpPr>
        <p:spPr>
          <a:xfrm>
            <a:off x="1122680" y="2611380"/>
            <a:ext cx="20391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What</a:t>
            </a:r>
            <a:r>
              <a:rPr lang="sk-SK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we</a:t>
            </a:r>
            <a:r>
              <a:rPr lang="sk-SK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offer</a:t>
            </a:r>
            <a:r>
              <a:rPr lang="sk-SK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?</a:t>
            </a:r>
            <a:endParaRPr lang="en-US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1">
            <a:extLst>
              <a:ext uri="{FF2B5EF4-FFF2-40B4-BE49-F238E27FC236}">
                <a16:creationId xmlns:a16="http://schemas.microsoft.com/office/drawing/2014/main" id="{B2FC6C56-1D2E-4386-A567-A0463405F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D66A2FD6-FA5B-4099-9E6E-4E6673DA9F1F}"/>
              </a:ext>
            </a:extLst>
          </p:cNvPr>
          <p:cNvSpPr txBox="1"/>
          <p:nvPr/>
        </p:nvSpPr>
        <p:spPr>
          <a:xfrm>
            <a:off x="1828800" y="1273064"/>
            <a:ext cx="4603115" cy="43550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endParaRPr lang="sk-SK" sz="1600" spc="-5" dirty="0">
              <a:latin typeface="Carlito"/>
              <a:cs typeface="Carlito"/>
            </a:endParaRP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r>
              <a:rPr lang="sk-SK" sz="1600" spc="-5" dirty="0" err="1">
                <a:latin typeface="Carlito"/>
                <a:cs typeface="Carlito"/>
              </a:rPr>
              <a:t>Company</a:t>
            </a:r>
            <a:r>
              <a:rPr lang="sk-SK" sz="1600" spc="-5" dirty="0">
                <a:latin typeface="Carlito"/>
                <a:cs typeface="Carlito"/>
              </a:rPr>
              <a:t> </a:t>
            </a:r>
            <a:r>
              <a:rPr lang="sk-SK" sz="1600" spc="-5" dirty="0" err="1">
                <a:latin typeface="Carlito"/>
                <a:cs typeface="Carlito"/>
              </a:rPr>
              <a:t>Owner</a:t>
            </a:r>
            <a:endParaRPr lang="sk-SK" sz="1600" spc="-5" dirty="0">
              <a:latin typeface="Carlito"/>
              <a:cs typeface="Carlito"/>
            </a:endParaRP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r>
              <a:rPr lang="sk-SK" sz="1400" spc="-5" dirty="0">
                <a:latin typeface="Carlito"/>
                <a:cs typeface="Carlito"/>
              </a:rPr>
              <a:t>Mário Belák</a:t>
            </a: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r>
              <a:rPr lang="sk-SK" sz="1400" spc="-5" dirty="0">
                <a:solidFill>
                  <a:srgbClr val="0070C0"/>
                </a:solidFill>
                <a:latin typeface="Carlito"/>
                <a:cs typeface="Carl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belak@colortrack.sk</a:t>
            </a:r>
            <a:endParaRPr lang="sk-SK" sz="1400" spc="-5" dirty="0">
              <a:solidFill>
                <a:srgbClr val="0070C0"/>
              </a:solidFill>
              <a:latin typeface="Carlito"/>
              <a:cs typeface="Carlito"/>
            </a:endParaRP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r>
              <a:rPr lang="sk-SK" sz="1400" spc="-5" dirty="0">
                <a:latin typeface="Carlito"/>
                <a:cs typeface="Carlito"/>
              </a:rPr>
              <a:t>+421 908 763 855</a:t>
            </a: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endParaRPr lang="sk-SK" sz="1600" spc="-5" dirty="0">
              <a:latin typeface="Carlito"/>
              <a:cs typeface="Carlito"/>
            </a:endParaRP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r>
              <a:rPr lang="en-US" sz="1600" spc="-5" dirty="0">
                <a:latin typeface="Carlito"/>
                <a:cs typeface="Carlito"/>
              </a:rPr>
              <a:t>Managing Director</a:t>
            </a: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r>
              <a:rPr lang="en-US" sz="1400" spc="-5" dirty="0">
                <a:latin typeface="Carlito"/>
                <a:cs typeface="Carlito"/>
              </a:rPr>
              <a:t>M</a:t>
            </a:r>
            <a:r>
              <a:rPr lang="sk-SK" sz="1400" spc="-5" dirty="0" err="1">
                <a:latin typeface="Carlito"/>
                <a:cs typeface="Carlito"/>
              </a:rPr>
              <a:t>arian</a:t>
            </a:r>
            <a:r>
              <a:rPr lang="sk-SK" sz="1400" spc="-5" dirty="0">
                <a:latin typeface="Carlito"/>
                <a:cs typeface="Carlito"/>
              </a:rPr>
              <a:t> Stano</a:t>
            </a: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r>
              <a:rPr lang="sk-SK" sz="1400" spc="-5" dirty="0" err="1">
                <a:solidFill>
                  <a:srgbClr val="0070C0"/>
                </a:solidFill>
                <a:latin typeface="Carlito"/>
                <a:cs typeface="Carl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stano</a:t>
            </a:r>
            <a:r>
              <a:rPr lang="en-US" sz="1400" spc="-5" dirty="0">
                <a:solidFill>
                  <a:srgbClr val="0070C0"/>
                </a:solidFill>
                <a:latin typeface="Carlito"/>
                <a:cs typeface="Carl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@colortrack.sk</a:t>
            </a:r>
            <a:endParaRPr lang="en-US" sz="1400" spc="-5" dirty="0">
              <a:solidFill>
                <a:srgbClr val="0070C0"/>
              </a:solidFill>
              <a:latin typeface="Carlito"/>
              <a:cs typeface="Carlito"/>
            </a:endParaRP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r>
              <a:rPr lang="sk-SK" sz="1400" spc="-5" dirty="0">
                <a:latin typeface="Carlito"/>
              </a:rPr>
              <a:t>+421 948133078</a:t>
            </a:r>
            <a:endParaRPr lang="en-US" sz="1400" spc="-5" dirty="0">
              <a:latin typeface="Carlito"/>
            </a:endParaRP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endParaRPr lang="en-US" sz="1400" spc="-5" dirty="0">
              <a:latin typeface="Carlito"/>
              <a:cs typeface="Carlito"/>
            </a:endParaRP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endParaRPr lang="en-US" sz="1400" spc="-5" dirty="0">
              <a:latin typeface="Carlito"/>
              <a:cs typeface="Carlito"/>
            </a:endParaRP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r>
              <a:rPr lang="en-US" sz="1600" spc="-5" dirty="0">
                <a:latin typeface="Carlito"/>
                <a:cs typeface="Carlito"/>
              </a:rPr>
              <a:t>Sales Manager</a:t>
            </a:r>
            <a:r>
              <a:rPr lang="en-US" sz="1400" spc="-5" dirty="0">
                <a:latin typeface="Carlito"/>
                <a:cs typeface="Carlito"/>
              </a:rPr>
              <a:t> </a:t>
            </a: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r>
              <a:rPr lang="en-US" sz="1400" spc="-5" dirty="0">
                <a:latin typeface="Carlito"/>
                <a:cs typeface="Carlito"/>
              </a:rPr>
              <a:t>Milan Pavlenko</a:t>
            </a: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r>
              <a:rPr lang="en-US" sz="1400" spc="-5" dirty="0">
                <a:solidFill>
                  <a:srgbClr val="0070C0"/>
                </a:solidFill>
                <a:latin typeface="Carlito"/>
                <a:cs typeface="Carli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pavlenko@colortrack.sk</a:t>
            </a:r>
            <a:endParaRPr lang="en-US" sz="1400" spc="-5" dirty="0">
              <a:solidFill>
                <a:srgbClr val="0070C0"/>
              </a:solidFill>
              <a:latin typeface="Carlito"/>
              <a:cs typeface="Carlito"/>
            </a:endParaRPr>
          </a:p>
          <a:p>
            <a:pPr marL="12065" algn="ctr">
              <a:spcBef>
                <a:spcPts val="100"/>
              </a:spcBef>
              <a:tabLst>
                <a:tab pos="193040" algn="l"/>
              </a:tabLst>
            </a:pPr>
            <a:r>
              <a:rPr lang="sk-SK" sz="1400" spc="-5" dirty="0">
                <a:latin typeface="Carlito"/>
              </a:rPr>
              <a:t>+421 915 553 993</a:t>
            </a:r>
            <a:endParaRPr lang="en-US" sz="1400" spc="-5" dirty="0">
              <a:latin typeface="Carlito"/>
            </a:endParaRPr>
          </a:p>
          <a:p>
            <a:pPr marL="12065" algn="ctr">
              <a:spcBef>
                <a:spcPts val="100"/>
              </a:spcBef>
              <a:tabLst>
                <a:tab pos="193040" algn="l"/>
              </a:tabLst>
            </a:pPr>
            <a:endParaRPr lang="en-US" sz="1400" spc="-5" dirty="0">
              <a:latin typeface="Carlito"/>
            </a:endParaRPr>
          </a:p>
          <a:p>
            <a:pPr marL="12065" algn="ctr">
              <a:lnSpc>
                <a:spcPct val="100000"/>
              </a:lnSpc>
              <a:spcBef>
                <a:spcPts val="100"/>
              </a:spcBef>
              <a:tabLst>
                <a:tab pos="193040" algn="l"/>
              </a:tabLst>
            </a:pPr>
            <a:endParaRPr lang="en-US" sz="1400" spc="-5" dirty="0">
              <a:latin typeface="Carlito"/>
              <a:cs typeface="Carlito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49986C46-9438-49D7-B427-FE94330976F1}"/>
              </a:ext>
            </a:extLst>
          </p:cNvPr>
          <p:cNvSpPr/>
          <p:nvPr/>
        </p:nvSpPr>
        <p:spPr>
          <a:xfrm>
            <a:off x="3171157" y="895350"/>
            <a:ext cx="19183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Main</a:t>
            </a:r>
            <a:r>
              <a:rPr lang="sk-SK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Contacts</a:t>
            </a:r>
            <a:endParaRPr lang="en-US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3277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>
            <a:extLst>
              <a:ext uri="{FF2B5EF4-FFF2-40B4-BE49-F238E27FC236}">
                <a16:creationId xmlns:a16="http://schemas.microsoft.com/office/drawing/2014/main" id="{6B247D37-245E-4B0F-9A7A-281F6F4BC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53" y="323850"/>
            <a:ext cx="4200525" cy="22479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267712" y="411479"/>
            <a:ext cx="666115" cy="280670"/>
          </a:xfrm>
          <a:custGeom>
            <a:avLst/>
            <a:gdLst/>
            <a:ahLst/>
            <a:cxnLst/>
            <a:rect l="l" t="t" r="r" b="b"/>
            <a:pathLst>
              <a:path w="666114" h="280670">
                <a:moveTo>
                  <a:pt x="665988" y="0"/>
                </a:moveTo>
                <a:lnTo>
                  <a:pt x="0" y="0"/>
                </a:lnTo>
                <a:lnTo>
                  <a:pt x="0" y="208787"/>
                </a:lnTo>
                <a:lnTo>
                  <a:pt x="110998" y="208787"/>
                </a:lnTo>
                <a:lnTo>
                  <a:pt x="190245" y="280416"/>
                </a:lnTo>
                <a:lnTo>
                  <a:pt x="277494" y="208787"/>
                </a:lnTo>
                <a:lnTo>
                  <a:pt x="665988" y="208787"/>
                </a:lnTo>
                <a:lnTo>
                  <a:pt x="66598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46705" y="435101"/>
            <a:ext cx="66611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800" b="1" dirty="0">
                <a:solidFill>
                  <a:srgbClr val="FFFFFF"/>
                </a:solidFill>
                <a:latin typeface="Carlito"/>
                <a:cs typeface="Carlito"/>
              </a:rPr>
              <a:t>Color track</a:t>
            </a:r>
            <a:endParaRPr sz="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3638" y="509142"/>
            <a:ext cx="2286762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Carlito"/>
                <a:cs typeface="Carlito"/>
              </a:rPr>
              <a:t>Location of Color track, </a:t>
            </a:r>
            <a:r>
              <a:rPr sz="1200" b="1" spc="-5" dirty="0" err="1">
                <a:latin typeface="Carlito"/>
                <a:cs typeface="Carlito"/>
              </a:rPr>
              <a:t>s.r.o</a:t>
            </a:r>
            <a:r>
              <a:rPr lang="en-US" sz="1200" b="1" spc="-5" dirty="0" err="1">
                <a:latin typeface="Carlito"/>
                <a:cs typeface="Carlito"/>
              </a:rPr>
              <a:t>.</a:t>
            </a:r>
            <a:r>
              <a:rPr sz="1200" b="1" spc="-5" dirty="0">
                <a:latin typeface="Carlito"/>
                <a:cs typeface="Carlito"/>
              </a:rPr>
              <a:t>,</a:t>
            </a:r>
            <a:r>
              <a:rPr sz="1200" b="1" spc="-20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Nižná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3638" y="813942"/>
            <a:ext cx="228676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Carlito"/>
                <a:cs typeface="Carlito"/>
              </a:rPr>
              <a:t>-</a:t>
            </a:r>
            <a:r>
              <a:rPr lang="en-US" sz="1200" spc="-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Slovakia, region </a:t>
            </a:r>
            <a:r>
              <a:rPr sz="1200" spc="-10" dirty="0">
                <a:latin typeface="Carlito"/>
                <a:cs typeface="Carlito"/>
              </a:rPr>
              <a:t>Orava, </a:t>
            </a:r>
            <a:r>
              <a:rPr sz="1200" spc="-5" dirty="0">
                <a:latin typeface="Carlito"/>
                <a:cs typeface="Carlito"/>
              </a:rPr>
              <a:t>city of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Ni</a:t>
            </a:r>
            <a:r>
              <a:rPr lang="sk-SK" sz="1200" spc="-5" dirty="0">
                <a:latin typeface="Carlito"/>
                <a:cs typeface="Carlito"/>
              </a:rPr>
              <a:t>z</a:t>
            </a:r>
            <a:r>
              <a:rPr sz="1200" spc="-5" dirty="0" err="1">
                <a:latin typeface="Carlito"/>
                <a:cs typeface="Carlito"/>
              </a:rPr>
              <a:t>na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rlito"/>
                <a:cs typeface="Carlito"/>
              </a:rPr>
              <a:t>-</a:t>
            </a:r>
            <a:r>
              <a:rPr lang="en-US" sz="1200" spc="-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Europe, in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between</a:t>
            </a:r>
            <a:r>
              <a:rPr lang="en-US" sz="1200" spc="-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PL-CZ-A-H-UA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2680" y="2956001"/>
            <a:ext cx="1644014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latin typeface="Carlito"/>
                <a:cs typeface="Carlito"/>
              </a:rPr>
              <a:t>Production</a:t>
            </a:r>
            <a:r>
              <a:rPr sz="1200" b="1" spc="-20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plant: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rlito"/>
                <a:cs typeface="Carlito"/>
              </a:rPr>
              <a:t>M1 </a:t>
            </a:r>
            <a:r>
              <a:rPr sz="1200" spc="-5" dirty="0">
                <a:latin typeface="Carlito"/>
                <a:cs typeface="Carlito"/>
              </a:rPr>
              <a:t>Industrial </a:t>
            </a:r>
            <a:r>
              <a:rPr sz="1200" dirty="0">
                <a:latin typeface="Carlito"/>
                <a:cs typeface="Carlito"/>
              </a:rPr>
              <a:t>&amp; </a:t>
            </a:r>
            <a:r>
              <a:rPr sz="1200" spc="-5" dirty="0">
                <a:latin typeface="Carlito"/>
                <a:cs typeface="Carlito"/>
              </a:rPr>
              <a:t>Logistic</a:t>
            </a:r>
            <a:r>
              <a:rPr sz="1200" spc="-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Park</a:t>
            </a: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rlito"/>
                <a:cs typeface="Carlito"/>
              </a:rPr>
              <a:t>Závodná</a:t>
            </a:r>
            <a:r>
              <a:rPr sz="1200" spc="-1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459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027 43</a:t>
            </a:r>
            <a:r>
              <a:rPr sz="1200" spc="-8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Nižná</a:t>
            </a: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Slovakia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08392" y="4077462"/>
            <a:ext cx="15595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GPS 49.311346,</a:t>
            </a:r>
            <a:r>
              <a:rPr sz="1200" spc="-8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19.532513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90272" y="2956000"/>
            <a:ext cx="2477327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latin typeface="Carlito"/>
                <a:cs typeface="Carlito"/>
              </a:rPr>
              <a:t>The nearest airports from</a:t>
            </a:r>
            <a:r>
              <a:rPr sz="1200" b="1" spc="-40" dirty="0">
                <a:latin typeface="Carlito"/>
                <a:cs typeface="Carlito"/>
              </a:rPr>
              <a:t> </a:t>
            </a:r>
            <a:r>
              <a:rPr lang="en-US" sz="1200" b="1" spc="-5" dirty="0">
                <a:latin typeface="Carlito"/>
                <a:cs typeface="Carlito"/>
              </a:rPr>
              <a:t>Color track</a:t>
            </a:r>
            <a:r>
              <a:rPr sz="1200" b="1" spc="-5" dirty="0">
                <a:latin typeface="Carlito"/>
                <a:cs typeface="Carlito"/>
              </a:rPr>
              <a:t>:</a:t>
            </a:r>
            <a:endParaRPr lang="en-US" sz="1200" b="1" spc="-5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rlito"/>
                <a:cs typeface="Carlito"/>
              </a:rPr>
              <a:t>-to A, </a:t>
            </a:r>
            <a:r>
              <a:rPr sz="1200" spc="-5" dirty="0">
                <a:latin typeface="Carlito"/>
                <a:cs typeface="Carlito"/>
              </a:rPr>
              <a:t>Wien... </a:t>
            </a:r>
            <a:r>
              <a:rPr sz="1200" dirty="0">
                <a:latin typeface="Carlito"/>
                <a:cs typeface="Carlito"/>
              </a:rPr>
              <a:t>365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km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-to </a:t>
            </a:r>
            <a:r>
              <a:rPr sz="1200" spc="-5" dirty="0">
                <a:latin typeface="Carlito"/>
                <a:cs typeface="Carlito"/>
              </a:rPr>
              <a:t>PL, Krakow... </a:t>
            </a:r>
            <a:r>
              <a:rPr sz="1200" dirty="0">
                <a:latin typeface="Carlito"/>
                <a:cs typeface="Carlito"/>
              </a:rPr>
              <a:t>117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km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-to CZ, </a:t>
            </a:r>
            <a:r>
              <a:rPr sz="1200" spc="-5" dirty="0">
                <a:latin typeface="Carlito"/>
                <a:cs typeface="Carlito"/>
              </a:rPr>
              <a:t>Ostrava </a:t>
            </a:r>
            <a:r>
              <a:rPr sz="1200" dirty="0">
                <a:latin typeface="Carlito"/>
                <a:cs typeface="Carlito"/>
              </a:rPr>
              <a:t>... 162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km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-to H, </a:t>
            </a:r>
            <a:r>
              <a:rPr sz="1200" spc="-5" dirty="0">
                <a:latin typeface="Carlito"/>
                <a:cs typeface="Carlito"/>
              </a:rPr>
              <a:t>Budapest... </a:t>
            </a:r>
            <a:r>
              <a:rPr sz="1200" dirty="0">
                <a:latin typeface="Carlito"/>
                <a:cs typeface="Carlito"/>
              </a:rPr>
              <a:t>294</a:t>
            </a:r>
            <a:r>
              <a:rPr sz="1200" spc="-6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km</a:t>
            </a:r>
          </a:p>
        </p:txBody>
      </p:sp>
      <p:pic>
        <p:nvPicPr>
          <p:cNvPr id="11" name="Obrázok 1">
            <a:extLst>
              <a:ext uri="{FF2B5EF4-FFF2-40B4-BE49-F238E27FC236}">
                <a16:creationId xmlns:a16="http://schemas.microsoft.com/office/drawing/2014/main" id="{5351D6BD-ABD5-4610-95DC-F7804A61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ĺžnik 11">
            <a:extLst>
              <a:ext uri="{FF2B5EF4-FFF2-40B4-BE49-F238E27FC236}">
                <a16:creationId xmlns:a16="http://schemas.microsoft.com/office/drawing/2014/main" id="{7914B73E-C0DD-4BEE-87F7-FB3D6C0B012A}"/>
              </a:ext>
            </a:extLst>
          </p:cNvPr>
          <p:cNvSpPr/>
          <p:nvPr/>
        </p:nvSpPr>
        <p:spPr>
          <a:xfrm>
            <a:off x="7617969" y="87104"/>
            <a:ext cx="152603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Location</a:t>
            </a:r>
            <a:endParaRPr lang="sk-SK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1">
            <a:extLst>
              <a:ext uri="{FF2B5EF4-FFF2-40B4-BE49-F238E27FC236}">
                <a16:creationId xmlns:a16="http://schemas.microsoft.com/office/drawing/2014/main" id="{E841ADA0-14F0-43C5-894E-8765F8313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9131E88F-667B-4ED8-B8F1-1DF9E3E13147}"/>
              </a:ext>
            </a:extLst>
          </p:cNvPr>
          <p:cNvSpPr/>
          <p:nvPr/>
        </p:nvSpPr>
        <p:spPr>
          <a:xfrm>
            <a:off x="264154" y="1885950"/>
            <a:ext cx="86156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kern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W</a:t>
            </a:r>
            <a:r>
              <a:rPr lang="sk-SK" sz="4800" b="1" kern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e </a:t>
            </a:r>
            <a:r>
              <a:rPr lang="sk-SK" sz="4800" b="1" kern="12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Know</a:t>
            </a:r>
            <a:r>
              <a:rPr lang="sk-SK" sz="4800" b="1" kern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sk-SK" sz="4800" b="1" kern="12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What</a:t>
            </a:r>
            <a:r>
              <a:rPr lang="sk-SK" sz="4800" b="1" kern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sk-SK" sz="4800" b="1" kern="12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is</a:t>
            </a:r>
            <a:r>
              <a:rPr lang="sk-SK" sz="4800" b="1" kern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sk-SK" sz="4800" b="1" kern="12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the</a:t>
            </a:r>
            <a:r>
              <a:rPr lang="sk-SK" sz="4800" b="1" kern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sk-SK" sz="4800" b="1" kern="12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Paint</a:t>
            </a:r>
            <a:r>
              <a:rPr lang="sk-SK" sz="4800" b="1" kern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...</a:t>
            </a:r>
            <a:endParaRPr lang="sk-SK" sz="4800" b="1" dirty="0">
              <a:ln w="2222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1">
            <a:extLst>
              <a:ext uri="{FF2B5EF4-FFF2-40B4-BE49-F238E27FC236}">
                <a16:creationId xmlns:a16="http://schemas.microsoft.com/office/drawing/2014/main" id="{D9E06063-9658-4DAE-A2D6-3975E504D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E0C5BACD-D4E5-46B7-BFE6-DA57136EBD71}"/>
              </a:ext>
            </a:extLst>
          </p:cNvPr>
          <p:cNvSpPr/>
          <p:nvPr/>
        </p:nvSpPr>
        <p:spPr>
          <a:xfrm>
            <a:off x="1919575" y="2190750"/>
            <a:ext cx="5304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k-SK" sz="5400" b="1" kern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THANK  YOU...</a:t>
            </a:r>
            <a:endParaRPr lang="sk-SK" sz="5400" b="1" dirty="0">
              <a:ln w="2222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200150"/>
            <a:ext cx="7620000" cy="204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latin typeface="Arial"/>
                <a:cs typeface="Arial"/>
              </a:rPr>
              <a:t>Color track </a:t>
            </a:r>
            <a:r>
              <a:rPr sz="1400" spc="-40" dirty="0">
                <a:latin typeface="Arial"/>
                <a:cs typeface="Arial"/>
              </a:rPr>
              <a:t>s.r.o. </a:t>
            </a:r>
            <a:r>
              <a:rPr sz="1400" spc="-75" dirty="0">
                <a:latin typeface="Arial"/>
                <a:cs typeface="Arial"/>
              </a:rPr>
              <a:t>is </a:t>
            </a:r>
            <a:r>
              <a:rPr sz="1400" spc="-45" dirty="0">
                <a:latin typeface="Arial"/>
                <a:cs typeface="Arial"/>
              </a:rPr>
              <a:t>the </a:t>
            </a:r>
            <a:r>
              <a:rPr sz="1400" spc="-75" dirty="0">
                <a:latin typeface="Arial"/>
                <a:cs typeface="Arial"/>
              </a:rPr>
              <a:t>successor of </a:t>
            </a:r>
            <a:r>
              <a:rPr sz="1400" spc="-45" dirty="0">
                <a:latin typeface="Arial"/>
                <a:cs typeface="Arial"/>
              </a:rPr>
              <a:t>Permacoat  </a:t>
            </a:r>
            <a:r>
              <a:rPr sz="1400" spc="-50" dirty="0">
                <a:latin typeface="Arial"/>
                <a:cs typeface="Arial"/>
              </a:rPr>
              <a:t>Slovakia </a:t>
            </a:r>
            <a:r>
              <a:rPr sz="1400" spc="-40" dirty="0">
                <a:latin typeface="Arial"/>
                <a:cs typeface="Arial"/>
              </a:rPr>
              <a:t>s.r.o, </a:t>
            </a:r>
            <a:r>
              <a:rPr sz="1400" spc="-80" dirty="0">
                <a:latin typeface="Arial"/>
                <a:cs typeface="Arial"/>
              </a:rPr>
              <a:t>which </a:t>
            </a:r>
            <a:r>
              <a:rPr sz="1400" spc="-50" dirty="0">
                <a:latin typeface="Arial"/>
                <a:cs typeface="Arial"/>
              </a:rPr>
              <a:t>has </a:t>
            </a:r>
            <a:r>
              <a:rPr sz="1400" spc="-40" dirty="0">
                <a:latin typeface="Arial"/>
                <a:cs typeface="Arial"/>
              </a:rPr>
              <a:t>been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65" dirty="0">
                <a:latin typeface="Arial"/>
                <a:cs typeface="Arial"/>
              </a:rPr>
              <a:t>major </a:t>
            </a:r>
            <a:r>
              <a:rPr sz="1400" spc="-55" dirty="0">
                <a:latin typeface="Arial"/>
                <a:cs typeface="Arial"/>
              </a:rPr>
              <a:t>player </a:t>
            </a:r>
            <a:r>
              <a:rPr sz="1400" spc="-70" dirty="0">
                <a:latin typeface="Arial"/>
                <a:cs typeface="Arial"/>
              </a:rPr>
              <a:t>on </a:t>
            </a:r>
            <a:r>
              <a:rPr sz="1400" spc="-45" dirty="0">
                <a:latin typeface="Arial"/>
                <a:cs typeface="Arial"/>
              </a:rPr>
              <a:t>the  </a:t>
            </a:r>
            <a:r>
              <a:rPr sz="1400" spc="-70" dirty="0">
                <a:latin typeface="Arial"/>
                <a:cs typeface="Arial"/>
              </a:rPr>
              <a:t>painting </a:t>
            </a:r>
            <a:r>
              <a:rPr sz="1400" spc="-55" dirty="0">
                <a:latin typeface="Arial"/>
                <a:cs typeface="Arial"/>
              </a:rPr>
              <a:t>market </a:t>
            </a:r>
            <a:r>
              <a:rPr sz="1400" spc="-75" dirty="0">
                <a:latin typeface="Arial"/>
                <a:cs typeface="Arial"/>
              </a:rPr>
              <a:t>in </a:t>
            </a:r>
            <a:r>
              <a:rPr sz="1400" spc="-50" dirty="0">
                <a:latin typeface="Arial"/>
                <a:cs typeface="Arial"/>
              </a:rPr>
              <a:t>Slovakia </a:t>
            </a:r>
            <a:r>
              <a:rPr sz="1400" spc="-60" dirty="0">
                <a:latin typeface="Arial"/>
                <a:cs typeface="Arial"/>
              </a:rPr>
              <a:t>since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2016.</a:t>
            </a:r>
            <a:endParaRPr lang="en-US"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400" dirty="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2016 – starting painting activities as </a:t>
            </a:r>
            <a:r>
              <a:rPr lang="en-US" sz="1400" dirty="0" err="1">
                <a:latin typeface="Arial"/>
                <a:cs typeface="Arial"/>
              </a:rPr>
              <a:t>Permacoat</a:t>
            </a:r>
            <a:endParaRPr lang="en-US"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400" dirty="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Arial"/>
                <a:cs typeface="Arial"/>
              </a:rPr>
              <a:t>2</a:t>
            </a:r>
            <a:r>
              <a:rPr lang="en-US" sz="1400" dirty="0">
                <a:latin typeface="Arial"/>
                <a:cs typeface="Arial"/>
              </a:rPr>
              <a:t>/2</a:t>
            </a:r>
            <a:r>
              <a:rPr lang="sk-SK" sz="1400" dirty="0">
                <a:latin typeface="Arial"/>
                <a:cs typeface="Arial"/>
              </a:rPr>
              <a:t>020</a:t>
            </a:r>
            <a:r>
              <a:rPr lang="en-US" sz="1400" dirty="0">
                <a:latin typeface="Arial"/>
                <a:cs typeface="Arial"/>
              </a:rPr>
              <a:t> – founding of Color track s.r.o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400" dirty="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4/2020 – obtaining ISO 9001</a:t>
            </a:r>
            <a:r>
              <a:rPr lang="sk-SK" sz="1400" dirty="0">
                <a:latin typeface="Arial"/>
                <a:cs typeface="Arial"/>
              </a:rPr>
              <a:t>-2015</a:t>
            </a:r>
            <a:r>
              <a:rPr lang="en-US" sz="1400" dirty="0">
                <a:latin typeface="Arial"/>
                <a:cs typeface="Arial"/>
              </a:rPr>
              <a:t> as Color track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Arial"/>
              <a:cs typeface="Arial"/>
            </a:endParaRPr>
          </a:p>
        </p:txBody>
      </p:sp>
      <p:pic>
        <p:nvPicPr>
          <p:cNvPr id="3" name="Obrázok 1">
            <a:extLst>
              <a:ext uri="{FF2B5EF4-FFF2-40B4-BE49-F238E27FC236}">
                <a16:creationId xmlns:a16="http://schemas.microsoft.com/office/drawing/2014/main" id="{41C9AF8C-9519-4042-B367-48BF08F70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6D30E3C0-D526-4C36-9253-3A38BC4AF64C}"/>
              </a:ext>
            </a:extLst>
          </p:cNvPr>
          <p:cNvSpPr/>
          <p:nvPr/>
        </p:nvSpPr>
        <p:spPr>
          <a:xfrm>
            <a:off x="7543800" y="139343"/>
            <a:ext cx="152603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About</a:t>
            </a:r>
            <a:r>
              <a:rPr lang="en-US" b="1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lang="en-US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0" y="1097254"/>
            <a:ext cx="3533140" cy="3168650"/>
          </a:xfrm>
          <a:custGeom>
            <a:avLst/>
            <a:gdLst/>
            <a:ahLst/>
            <a:cxnLst/>
            <a:rect l="l" t="t" r="r" b="b"/>
            <a:pathLst>
              <a:path w="3456940" h="3168650">
                <a:moveTo>
                  <a:pt x="1728215" y="0"/>
                </a:moveTo>
                <a:lnTo>
                  <a:pt x="1678154" y="651"/>
                </a:lnTo>
                <a:lnTo>
                  <a:pt x="1628444" y="2596"/>
                </a:lnTo>
                <a:lnTo>
                  <a:pt x="1579107" y="5815"/>
                </a:lnTo>
                <a:lnTo>
                  <a:pt x="1530161" y="10291"/>
                </a:lnTo>
                <a:lnTo>
                  <a:pt x="1481626" y="16006"/>
                </a:lnTo>
                <a:lnTo>
                  <a:pt x="1433519" y="22943"/>
                </a:lnTo>
                <a:lnTo>
                  <a:pt x="1385862" y="31084"/>
                </a:lnTo>
                <a:lnTo>
                  <a:pt x="1338673" y="40412"/>
                </a:lnTo>
                <a:lnTo>
                  <a:pt x="1291971" y="50909"/>
                </a:lnTo>
                <a:lnTo>
                  <a:pt x="1245776" y="62557"/>
                </a:lnTo>
                <a:lnTo>
                  <a:pt x="1200106" y="75339"/>
                </a:lnTo>
                <a:lnTo>
                  <a:pt x="1154981" y="89237"/>
                </a:lnTo>
                <a:lnTo>
                  <a:pt x="1110420" y="104234"/>
                </a:lnTo>
                <a:lnTo>
                  <a:pt x="1066443" y="120311"/>
                </a:lnTo>
                <a:lnTo>
                  <a:pt x="1023068" y="137452"/>
                </a:lnTo>
                <a:lnTo>
                  <a:pt x="980315" y="155638"/>
                </a:lnTo>
                <a:lnTo>
                  <a:pt x="938203" y="174852"/>
                </a:lnTo>
                <a:lnTo>
                  <a:pt x="896752" y="195077"/>
                </a:lnTo>
                <a:lnTo>
                  <a:pt x="855980" y="216295"/>
                </a:lnTo>
                <a:lnTo>
                  <a:pt x="815906" y="238487"/>
                </a:lnTo>
                <a:lnTo>
                  <a:pt x="776550" y="261638"/>
                </a:lnTo>
                <a:lnTo>
                  <a:pt x="737932" y="285728"/>
                </a:lnTo>
                <a:lnTo>
                  <a:pt x="700069" y="310741"/>
                </a:lnTo>
                <a:lnTo>
                  <a:pt x="662983" y="336658"/>
                </a:lnTo>
                <a:lnTo>
                  <a:pt x="626691" y="363462"/>
                </a:lnTo>
                <a:lnTo>
                  <a:pt x="591213" y="391136"/>
                </a:lnTo>
                <a:lnTo>
                  <a:pt x="556568" y="419662"/>
                </a:lnTo>
                <a:lnTo>
                  <a:pt x="522776" y="449022"/>
                </a:lnTo>
                <a:lnTo>
                  <a:pt x="489855" y="479199"/>
                </a:lnTo>
                <a:lnTo>
                  <a:pt x="457826" y="510175"/>
                </a:lnTo>
                <a:lnTo>
                  <a:pt x="426706" y="541932"/>
                </a:lnTo>
                <a:lnTo>
                  <a:pt x="396516" y="574453"/>
                </a:lnTo>
                <a:lnTo>
                  <a:pt x="367274" y="607721"/>
                </a:lnTo>
                <a:lnTo>
                  <a:pt x="339000" y="641717"/>
                </a:lnTo>
                <a:lnTo>
                  <a:pt x="311713" y="676424"/>
                </a:lnTo>
                <a:lnTo>
                  <a:pt x="285432" y="711824"/>
                </a:lnTo>
                <a:lnTo>
                  <a:pt x="260176" y="747900"/>
                </a:lnTo>
                <a:lnTo>
                  <a:pt x="235965" y="784634"/>
                </a:lnTo>
                <a:lnTo>
                  <a:pt x="212818" y="822008"/>
                </a:lnTo>
                <a:lnTo>
                  <a:pt x="190754" y="860006"/>
                </a:lnTo>
                <a:lnTo>
                  <a:pt x="169793" y="898609"/>
                </a:lnTo>
                <a:lnTo>
                  <a:pt x="149953" y="937799"/>
                </a:lnTo>
                <a:lnTo>
                  <a:pt x="131253" y="977559"/>
                </a:lnTo>
                <a:lnTo>
                  <a:pt x="113714" y="1017872"/>
                </a:lnTo>
                <a:lnTo>
                  <a:pt x="97353" y="1058720"/>
                </a:lnTo>
                <a:lnTo>
                  <a:pt x="82191" y="1100085"/>
                </a:lnTo>
                <a:lnTo>
                  <a:pt x="68247" y="1141950"/>
                </a:lnTo>
                <a:lnTo>
                  <a:pt x="55539" y="1184296"/>
                </a:lnTo>
                <a:lnTo>
                  <a:pt x="44088" y="1227107"/>
                </a:lnTo>
                <a:lnTo>
                  <a:pt x="33912" y="1270365"/>
                </a:lnTo>
                <a:lnTo>
                  <a:pt x="25030" y="1314051"/>
                </a:lnTo>
                <a:lnTo>
                  <a:pt x="17462" y="1358150"/>
                </a:lnTo>
                <a:lnTo>
                  <a:pt x="11227" y="1402642"/>
                </a:lnTo>
                <a:lnTo>
                  <a:pt x="6344" y="1447510"/>
                </a:lnTo>
                <a:lnTo>
                  <a:pt x="2832" y="1492738"/>
                </a:lnTo>
                <a:lnTo>
                  <a:pt x="711" y="1538306"/>
                </a:lnTo>
                <a:lnTo>
                  <a:pt x="0" y="1584197"/>
                </a:lnTo>
                <a:lnTo>
                  <a:pt x="711" y="1630090"/>
                </a:lnTo>
                <a:lnTo>
                  <a:pt x="2832" y="1675660"/>
                </a:lnTo>
                <a:lnTo>
                  <a:pt x="6344" y="1720888"/>
                </a:lnTo>
                <a:lnTo>
                  <a:pt x="11227" y="1765758"/>
                </a:lnTo>
                <a:lnTo>
                  <a:pt x="17462" y="1810251"/>
                </a:lnTo>
                <a:lnTo>
                  <a:pt x="25030" y="1854350"/>
                </a:lnTo>
                <a:lnTo>
                  <a:pt x="33912" y="1898038"/>
                </a:lnTo>
                <a:lnTo>
                  <a:pt x="44088" y="1941296"/>
                </a:lnTo>
                <a:lnTo>
                  <a:pt x="55539" y="1984107"/>
                </a:lnTo>
                <a:lnTo>
                  <a:pt x="68247" y="2026454"/>
                </a:lnTo>
                <a:lnTo>
                  <a:pt x="82191" y="2068320"/>
                </a:lnTo>
                <a:lnTo>
                  <a:pt x="97353" y="2109685"/>
                </a:lnTo>
                <a:lnTo>
                  <a:pt x="113714" y="2150533"/>
                </a:lnTo>
                <a:lnTo>
                  <a:pt x="131253" y="2190846"/>
                </a:lnTo>
                <a:lnTo>
                  <a:pt x="149953" y="2230607"/>
                </a:lnTo>
                <a:lnTo>
                  <a:pt x="169793" y="2269798"/>
                </a:lnTo>
                <a:lnTo>
                  <a:pt x="190754" y="2308400"/>
                </a:lnTo>
                <a:lnTo>
                  <a:pt x="212818" y="2346398"/>
                </a:lnTo>
                <a:lnTo>
                  <a:pt x="235966" y="2383773"/>
                </a:lnTo>
                <a:lnTo>
                  <a:pt x="260176" y="2420507"/>
                </a:lnTo>
                <a:lnTo>
                  <a:pt x="285432" y="2456582"/>
                </a:lnTo>
                <a:lnTo>
                  <a:pt x="311713" y="2491983"/>
                </a:lnTo>
                <a:lnTo>
                  <a:pt x="339000" y="2526689"/>
                </a:lnTo>
                <a:lnTo>
                  <a:pt x="367274" y="2560685"/>
                </a:lnTo>
                <a:lnTo>
                  <a:pt x="396516" y="2593952"/>
                </a:lnTo>
                <a:lnTo>
                  <a:pt x="426706" y="2626473"/>
                </a:lnTo>
                <a:lnTo>
                  <a:pt x="457826" y="2658230"/>
                </a:lnTo>
                <a:lnTo>
                  <a:pt x="489855" y="2689205"/>
                </a:lnTo>
                <a:lnTo>
                  <a:pt x="522776" y="2719382"/>
                </a:lnTo>
                <a:lnTo>
                  <a:pt x="556568" y="2748742"/>
                </a:lnTo>
                <a:lnTo>
                  <a:pt x="591213" y="2777267"/>
                </a:lnTo>
                <a:lnTo>
                  <a:pt x="626691" y="2804941"/>
                </a:lnTo>
                <a:lnTo>
                  <a:pt x="662983" y="2831745"/>
                </a:lnTo>
                <a:lnTo>
                  <a:pt x="700069" y="2857662"/>
                </a:lnTo>
                <a:lnTo>
                  <a:pt x="737932" y="2882674"/>
                </a:lnTo>
                <a:lnTo>
                  <a:pt x="776550" y="2906764"/>
                </a:lnTo>
                <a:lnTo>
                  <a:pt x="815906" y="2929914"/>
                </a:lnTo>
                <a:lnTo>
                  <a:pt x="855980" y="2952106"/>
                </a:lnTo>
                <a:lnTo>
                  <a:pt x="896752" y="2973323"/>
                </a:lnTo>
                <a:lnTo>
                  <a:pt x="938203" y="2993547"/>
                </a:lnTo>
                <a:lnTo>
                  <a:pt x="980315" y="3012761"/>
                </a:lnTo>
                <a:lnTo>
                  <a:pt x="1023068" y="3030947"/>
                </a:lnTo>
                <a:lnTo>
                  <a:pt x="1066443" y="3048087"/>
                </a:lnTo>
                <a:lnTo>
                  <a:pt x="1110420" y="3064164"/>
                </a:lnTo>
                <a:lnTo>
                  <a:pt x="1154981" y="3079161"/>
                </a:lnTo>
                <a:lnTo>
                  <a:pt x="1200106" y="3093058"/>
                </a:lnTo>
                <a:lnTo>
                  <a:pt x="1245776" y="3105840"/>
                </a:lnTo>
                <a:lnTo>
                  <a:pt x="1291971" y="3117488"/>
                </a:lnTo>
                <a:lnTo>
                  <a:pt x="1338673" y="3127984"/>
                </a:lnTo>
                <a:lnTo>
                  <a:pt x="1385862" y="3137312"/>
                </a:lnTo>
                <a:lnTo>
                  <a:pt x="1433519" y="3145453"/>
                </a:lnTo>
                <a:lnTo>
                  <a:pt x="1481626" y="3152390"/>
                </a:lnTo>
                <a:lnTo>
                  <a:pt x="1530161" y="3158105"/>
                </a:lnTo>
                <a:lnTo>
                  <a:pt x="1579107" y="3162581"/>
                </a:lnTo>
                <a:lnTo>
                  <a:pt x="1628444" y="3165799"/>
                </a:lnTo>
                <a:lnTo>
                  <a:pt x="1678154" y="3167744"/>
                </a:lnTo>
                <a:lnTo>
                  <a:pt x="1728215" y="3168396"/>
                </a:lnTo>
                <a:lnTo>
                  <a:pt x="1778277" y="3167744"/>
                </a:lnTo>
                <a:lnTo>
                  <a:pt x="1827987" y="3165799"/>
                </a:lnTo>
                <a:lnTo>
                  <a:pt x="1877324" y="3162581"/>
                </a:lnTo>
                <a:lnTo>
                  <a:pt x="1926270" y="3158105"/>
                </a:lnTo>
                <a:lnTo>
                  <a:pt x="1974805" y="3152390"/>
                </a:lnTo>
                <a:lnTo>
                  <a:pt x="2022912" y="3145453"/>
                </a:lnTo>
                <a:lnTo>
                  <a:pt x="2070569" y="3137312"/>
                </a:lnTo>
                <a:lnTo>
                  <a:pt x="2117758" y="3127984"/>
                </a:lnTo>
                <a:lnTo>
                  <a:pt x="2164460" y="3117488"/>
                </a:lnTo>
                <a:lnTo>
                  <a:pt x="2210655" y="3105840"/>
                </a:lnTo>
                <a:lnTo>
                  <a:pt x="2256325" y="3093058"/>
                </a:lnTo>
                <a:lnTo>
                  <a:pt x="2301450" y="3079161"/>
                </a:lnTo>
                <a:lnTo>
                  <a:pt x="2346011" y="3064164"/>
                </a:lnTo>
                <a:lnTo>
                  <a:pt x="2389988" y="3048087"/>
                </a:lnTo>
                <a:lnTo>
                  <a:pt x="2433363" y="3030947"/>
                </a:lnTo>
                <a:lnTo>
                  <a:pt x="2476116" y="3012761"/>
                </a:lnTo>
                <a:lnTo>
                  <a:pt x="2518228" y="2993547"/>
                </a:lnTo>
                <a:lnTo>
                  <a:pt x="2559679" y="2973323"/>
                </a:lnTo>
                <a:lnTo>
                  <a:pt x="2600451" y="2952106"/>
                </a:lnTo>
                <a:lnTo>
                  <a:pt x="2640525" y="2929914"/>
                </a:lnTo>
                <a:lnTo>
                  <a:pt x="2679881" y="2906764"/>
                </a:lnTo>
                <a:lnTo>
                  <a:pt x="2718499" y="2882674"/>
                </a:lnTo>
                <a:lnTo>
                  <a:pt x="2756362" y="2857662"/>
                </a:lnTo>
                <a:lnTo>
                  <a:pt x="2793448" y="2831745"/>
                </a:lnTo>
                <a:lnTo>
                  <a:pt x="2829740" y="2804941"/>
                </a:lnTo>
                <a:lnTo>
                  <a:pt x="2865218" y="2777267"/>
                </a:lnTo>
                <a:lnTo>
                  <a:pt x="2899863" y="2748742"/>
                </a:lnTo>
                <a:lnTo>
                  <a:pt x="2933655" y="2719382"/>
                </a:lnTo>
                <a:lnTo>
                  <a:pt x="2966576" y="2689205"/>
                </a:lnTo>
                <a:lnTo>
                  <a:pt x="2998605" y="2658230"/>
                </a:lnTo>
                <a:lnTo>
                  <a:pt x="3029725" y="2626473"/>
                </a:lnTo>
                <a:lnTo>
                  <a:pt x="3059915" y="2593952"/>
                </a:lnTo>
                <a:lnTo>
                  <a:pt x="3089157" y="2560685"/>
                </a:lnTo>
                <a:lnTo>
                  <a:pt x="3117431" y="2526689"/>
                </a:lnTo>
                <a:lnTo>
                  <a:pt x="3144718" y="2491983"/>
                </a:lnTo>
                <a:lnTo>
                  <a:pt x="3170999" y="2456582"/>
                </a:lnTo>
                <a:lnTo>
                  <a:pt x="3196255" y="2420507"/>
                </a:lnTo>
                <a:lnTo>
                  <a:pt x="3220465" y="2383773"/>
                </a:lnTo>
                <a:lnTo>
                  <a:pt x="3243613" y="2346398"/>
                </a:lnTo>
                <a:lnTo>
                  <a:pt x="3265677" y="2308400"/>
                </a:lnTo>
                <a:lnTo>
                  <a:pt x="3286638" y="2269798"/>
                </a:lnTo>
                <a:lnTo>
                  <a:pt x="3306478" y="2230607"/>
                </a:lnTo>
                <a:lnTo>
                  <a:pt x="3325178" y="2190846"/>
                </a:lnTo>
                <a:lnTo>
                  <a:pt x="3342717" y="2150533"/>
                </a:lnTo>
                <a:lnTo>
                  <a:pt x="3359078" y="2109685"/>
                </a:lnTo>
                <a:lnTo>
                  <a:pt x="3374240" y="2068320"/>
                </a:lnTo>
                <a:lnTo>
                  <a:pt x="3388184" y="2026454"/>
                </a:lnTo>
                <a:lnTo>
                  <a:pt x="3400892" y="1984107"/>
                </a:lnTo>
                <a:lnTo>
                  <a:pt x="3412343" y="1941296"/>
                </a:lnTo>
                <a:lnTo>
                  <a:pt x="3422519" y="1898038"/>
                </a:lnTo>
                <a:lnTo>
                  <a:pt x="3431401" y="1854350"/>
                </a:lnTo>
                <a:lnTo>
                  <a:pt x="3438969" y="1810251"/>
                </a:lnTo>
                <a:lnTo>
                  <a:pt x="3445204" y="1765758"/>
                </a:lnTo>
                <a:lnTo>
                  <a:pt x="3450087" y="1720888"/>
                </a:lnTo>
                <a:lnTo>
                  <a:pt x="3453599" y="1675660"/>
                </a:lnTo>
                <a:lnTo>
                  <a:pt x="3455720" y="1630090"/>
                </a:lnTo>
                <a:lnTo>
                  <a:pt x="3456432" y="1584197"/>
                </a:lnTo>
                <a:lnTo>
                  <a:pt x="3455720" y="1538306"/>
                </a:lnTo>
                <a:lnTo>
                  <a:pt x="3453599" y="1492738"/>
                </a:lnTo>
                <a:lnTo>
                  <a:pt x="3450087" y="1447510"/>
                </a:lnTo>
                <a:lnTo>
                  <a:pt x="3445204" y="1402642"/>
                </a:lnTo>
                <a:lnTo>
                  <a:pt x="3438969" y="1358150"/>
                </a:lnTo>
                <a:lnTo>
                  <a:pt x="3431401" y="1314051"/>
                </a:lnTo>
                <a:lnTo>
                  <a:pt x="3422519" y="1270365"/>
                </a:lnTo>
                <a:lnTo>
                  <a:pt x="3412343" y="1227107"/>
                </a:lnTo>
                <a:lnTo>
                  <a:pt x="3400892" y="1184296"/>
                </a:lnTo>
                <a:lnTo>
                  <a:pt x="3388184" y="1141950"/>
                </a:lnTo>
                <a:lnTo>
                  <a:pt x="3374240" y="1100085"/>
                </a:lnTo>
                <a:lnTo>
                  <a:pt x="3359078" y="1058720"/>
                </a:lnTo>
                <a:lnTo>
                  <a:pt x="3342717" y="1017872"/>
                </a:lnTo>
                <a:lnTo>
                  <a:pt x="3325178" y="977559"/>
                </a:lnTo>
                <a:lnTo>
                  <a:pt x="3306478" y="937799"/>
                </a:lnTo>
                <a:lnTo>
                  <a:pt x="3286638" y="898609"/>
                </a:lnTo>
                <a:lnTo>
                  <a:pt x="3265677" y="860006"/>
                </a:lnTo>
                <a:lnTo>
                  <a:pt x="3243613" y="822008"/>
                </a:lnTo>
                <a:lnTo>
                  <a:pt x="3220466" y="784634"/>
                </a:lnTo>
                <a:lnTo>
                  <a:pt x="3196255" y="747900"/>
                </a:lnTo>
                <a:lnTo>
                  <a:pt x="3170999" y="711824"/>
                </a:lnTo>
                <a:lnTo>
                  <a:pt x="3144718" y="676424"/>
                </a:lnTo>
                <a:lnTo>
                  <a:pt x="3117431" y="641717"/>
                </a:lnTo>
                <a:lnTo>
                  <a:pt x="3089157" y="607721"/>
                </a:lnTo>
                <a:lnTo>
                  <a:pt x="3059915" y="574453"/>
                </a:lnTo>
                <a:lnTo>
                  <a:pt x="3029725" y="541932"/>
                </a:lnTo>
                <a:lnTo>
                  <a:pt x="2998605" y="510175"/>
                </a:lnTo>
                <a:lnTo>
                  <a:pt x="2966576" y="479199"/>
                </a:lnTo>
                <a:lnTo>
                  <a:pt x="2933655" y="449022"/>
                </a:lnTo>
                <a:lnTo>
                  <a:pt x="2899863" y="419662"/>
                </a:lnTo>
                <a:lnTo>
                  <a:pt x="2865218" y="391136"/>
                </a:lnTo>
                <a:lnTo>
                  <a:pt x="2829740" y="363462"/>
                </a:lnTo>
                <a:lnTo>
                  <a:pt x="2793448" y="336658"/>
                </a:lnTo>
                <a:lnTo>
                  <a:pt x="2756362" y="310741"/>
                </a:lnTo>
                <a:lnTo>
                  <a:pt x="2718499" y="285728"/>
                </a:lnTo>
                <a:lnTo>
                  <a:pt x="2679881" y="261638"/>
                </a:lnTo>
                <a:lnTo>
                  <a:pt x="2640525" y="238487"/>
                </a:lnTo>
                <a:lnTo>
                  <a:pt x="2600452" y="216295"/>
                </a:lnTo>
                <a:lnTo>
                  <a:pt x="2559679" y="195077"/>
                </a:lnTo>
                <a:lnTo>
                  <a:pt x="2518228" y="174852"/>
                </a:lnTo>
                <a:lnTo>
                  <a:pt x="2476116" y="155638"/>
                </a:lnTo>
                <a:lnTo>
                  <a:pt x="2433363" y="137452"/>
                </a:lnTo>
                <a:lnTo>
                  <a:pt x="2389988" y="120311"/>
                </a:lnTo>
                <a:lnTo>
                  <a:pt x="2346011" y="104234"/>
                </a:lnTo>
                <a:lnTo>
                  <a:pt x="2301450" y="89237"/>
                </a:lnTo>
                <a:lnTo>
                  <a:pt x="2256325" y="75339"/>
                </a:lnTo>
                <a:lnTo>
                  <a:pt x="2210655" y="62557"/>
                </a:lnTo>
                <a:lnTo>
                  <a:pt x="2164460" y="50909"/>
                </a:lnTo>
                <a:lnTo>
                  <a:pt x="2117758" y="40412"/>
                </a:lnTo>
                <a:lnTo>
                  <a:pt x="2070569" y="31084"/>
                </a:lnTo>
                <a:lnTo>
                  <a:pt x="2022912" y="22943"/>
                </a:lnTo>
                <a:lnTo>
                  <a:pt x="1974805" y="16006"/>
                </a:lnTo>
                <a:lnTo>
                  <a:pt x="1926270" y="10291"/>
                </a:lnTo>
                <a:lnTo>
                  <a:pt x="1877324" y="5815"/>
                </a:lnTo>
                <a:lnTo>
                  <a:pt x="1827987" y="2596"/>
                </a:lnTo>
                <a:lnTo>
                  <a:pt x="1778277" y="651"/>
                </a:lnTo>
                <a:lnTo>
                  <a:pt x="1728215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94321" y="1751646"/>
            <a:ext cx="2892109" cy="191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9550">
              <a:lnSpc>
                <a:spcPct val="150000"/>
              </a:lnSpc>
            </a:pPr>
            <a:r>
              <a:rPr sz="1400" spc="-5" dirty="0">
                <a:latin typeface="Carlito"/>
                <a:cs typeface="Carlito"/>
              </a:rPr>
              <a:t>Our </a:t>
            </a:r>
            <a:r>
              <a:rPr sz="1400" dirty="0">
                <a:latin typeface="Carlito"/>
                <a:cs typeface="Carlito"/>
              </a:rPr>
              <a:t>aim is to </a:t>
            </a:r>
            <a:r>
              <a:rPr sz="1400" spc="-5" dirty="0">
                <a:latin typeface="Carlito"/>
                <a:cs typeface="Carlito"/>
              </a:rPr>
              <a:t>be </a:t>
            </a:r>
            <a:r>
              <a:rPr sz="1400" dirty="0">
                <a:latin typeface="Carlito"/>
                <a:cs typeface="Carlito"/>
              </a:rPr>
              <a:t>a</a:t>
            </a:r>
            <a:r>
              <a:rPr sz="1400" spc="-8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modern,  prosperous, stable and  credible company </a:t>
            </a:r>
            <a:r>
              <a:rPr sz="1400" dirty="0">
                <a:latin typeface="Carlito"/>
                <a:cs typeface="Carlito"/>
              </a:rPr>
              <a:t>for </a:t>
            </a:r>
            <a:r>
              <a:rPr sz="1400" spc="-5" dirty="0">
                <a:latin typeface="Carlito"/>
                <a:cs typeface="Carlito"/>
              </a:rPr>
              <a:t>our  business partners and  employees, </a:t>
            </a:r>
            <a:r>
              <a:rPr sz="1400" dirty="0">
                <a:latin typeface="Carlito"/>
                <a:cs typeface="Carlito"/>
              </a:rPr>
              <a:t>with</a:t>
            </a:r>
            <a:r>
              <a:rPr sz="1400" spc="-15" dirty="0">
                <a:latin typeface="Carlito"/>
                <a:cs typeface="Carlito"/>
              </a:rPr>
              <a:t> </a:t>
            </a:r>
            <a:r>
              <a:rPr lang="en-US" sz="1400" spc="-15" dirty="0">
                <a:latin typeface="Carlito"/>
                <a:cs typeface="Carlito"/>
              </a:rPr>
              <a:t>the</a:t>
            </a:r>
            <a:endParaRPr sz="1400" dirty="0">
              <a:latin typeface="Carlito"/>
              <a:cs typeface="Carlito"/>
            </a:endParaRPr>
          </a:p>
          <a:p>
            <a:pPr marL="12700" marR="5080">
              <a:lnSpc>
                <a:spcPct val="150000"/>
              </a:lnSpc>
            </a:pPr>
            <a:r>
              <a:rPr lang="en-US" sz="1400" spc="-5" dirty="0">
                <a:latin typeface="Carlito"/>
                <a:cs typeface="Carlito"/>
              </a:rPr>
              <a:t>growing</a:t>
            </a:r>
            <a:r>
              <a:rPr sz="1400" spc="-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position </a:t>
            </a:r>
            <a:r>
              <a:rPr sz="1400" spc="-5" dirty="0">
                <a:latin typeface="Carlito"/>
                <a:cs typeface="Carlito"/>
              </a:rPr>
              <a:t>on the </a:t>
            </a:r>
            <a:r>
              <a:rPr sz="1400" dirty="0">
                <a:latin typeface="Carlito"/>
                <a:cs typeface="Carlito"/>
              </a:rPr>
              <a:t>market  for </a:t>
            </a:r>
            <a:r>
              <a:rPr sz="1400" spc="-5" dirty="0">
                <a:latin typeface="Carlito"/>
                <a:cs typeface="Carlito"/>
              </a:rPr>
              <a:t>painting</a:t>
            </a:r>
            <a:r>
              <a:rPr sz="1400" spc="-1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technology.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6695" y="1641897"/>
            <a:ext cx="3245612" cy="2735580"/>
          </a:xfrm>
          <a:custGeom>
            <a:avLst/>
            <a:gdLst/>
            <a:ahLst/>
            <a:cxnLst/>
            <a:rect l="l" t="t" r="r" b="b"/>
            <a:pathLst>
              <a:path w="3095625" h="2735580">
                <a:moveTo>
                  <a:pt x="1547621" y="0"/>
                </a:moveTo>
                <a:lnTo>
                  <a:pt x="1496537" y="731"/>
                </a:lnTo>
                <a:lnTo>
                  <a:pt x="1445867" y="2909"/>
                </a:lnTo>
                <a:lnTo>
                  <a:pt x="1395636" y="6512"/>
                </a:lnTo>
                <a:lnTo>
                  <a:pt x="1345870" y="11517"/>
                </a:lnTo>
                <a:lnTo>
                  <a:pt x="1296594" y="17902"/>
                </a:lnTo>
                <a:lnTo>
                  <a:pt x="1247833" y="25644"/>
                </a:lnTo>
                <a:lnTo>
                  <a:pt x="1199614" y="34720"/>
                </a:lnTo>
                <a:lnTo>
                  <a:pt x="1151962" y="45109"/>
                </a:lnTo>
                <a:lnTo>
                  <a:pt x="1104902" y="56787"/>
                </a:lnTo>
                <a:lnTo>
                  <a:pt x="1058460" y="69732"/>
                </a:lnTo>
                <a:lnTo>
                  <a:pt x="1012661" y="83921"/>
                </a:lnTo>
                <a:lnTo>
                  <a:pt x="967531" y="99332"/>
                </a:lnTo>
                <a:lnTo>
                  <a:pt x="923095" y="115943"/>
                </a:lnTo>
                <a:lnTo>
                  <a:pt x="879379" y="133730"/>
                </a:lnTo>
                <a:lnTo>
                  <a:pt x="836408" y="152672"/>
                </a:lnTo>
                <a:lnTo>
                  <a:pt x="794208" y="172746"/>
                </a:lnTo>
                <a:lnTo>
                  <a:pt x="752804" y="193929"/>
                </a:lnTo>
                <a:lnTo>
                  <a:pt x="712221" y="216198"/>
                </a:lnTo>
                <a:lnTo>
                  <a:pt x="672486" y="239532"/>
                </a:lnTo>
                <a:lnTo>
                  <a:pt x="633624" y="263908"/>
                </a:lnTo>
                <a:lnTo>
                  <a:pt x="595660" y="289302"/>
                </a:lnTo>
                <a:lnTo>
                  <a:pt x="558619" y="315693"/>
                </a:lnTo>
                <a:lnTo>
                  <a:pt x="522528" y="343058"/>
                </a:lnTo>
                <a:lnTo>
                  <a:pt x="487411" y="371375"/>
                </a:lnTo>
                <a:lnTo>
                  <a:pt x="453294" y="400621"/>
                </a:lnTo>
                <a:lnTo>
                  <a:pt x="420203" y="430773"/>
                </a:lnTo>
                <a:lnTo>
                  <a:pt x="388164" y="461809"/>
                </a:lnTo>
                <a:lnTo>
                  <a:pt x="357200" y="493707"/>
                </a:lnTo>
                <a:lnTo>
                  <a:pt x="327339" y="526444"/>
                </a:lnTo>
                <a:lnTo>
                  <a:pt x="298606" y="559996"/>
                </a:lnTo>
                <a:lnTo>
                  <a:pt x="271026" y="594343"/>
                </a:lnTo>
                <a:lnTo>
                  <a:pt x="244624" y="629461"/>
                </a:lnTo>
                <a:lnTo>
                  <a:pt x="219426" y="665328"/>
                </a:lnTo>
                <a:lnTo>
                  <a:pt x="195459" y="701921"/>
                </a:lnTo>
                <a:lnTo>
                  <a:pt x="172746" y="739217"/>
                </a:lnTo>
                <a:lnTo>
                  <a:pt x="151313" y="777195"/>
                </a:lnTo>
                <a:lnTo>
                  <a:pt x="131187" y="815831"/>
                </a:lnTo>
                <a:lnTo>
                  <a:pt x="112393" y="855104"/>
                </a:lnTo>
                <a:lnTo>
                  <a:pt x="94955" y="894990"/>
                </a:lnTo>
                <a:lnTo>
                  <a:pt x="78900" y="935467"/>
                </a:lnTo>
                <a:lnTo>
                  <a:pt x="64253" y="976513"/>
                </a:lnTo>
                <a:lnTo>
                  <a:pt x="51040" y="1018105"/>
                </a:lnTo>
                <a:lnTo>
                  <a:pt x="39285" y="1060220"/>
                </a:lnTo>
                <a:lnTo>
                  <a:pt x="29016" y="1102836"/>
                </a:lnTo>
                <a:lnTo>
                  <a:pt x="20256" y="1145930"/>
                </a:lnTo>
                <a:lnTo>
                  <a:pt x="13031" y="1189480"/>
                </a:lnTo>
                <a:lnTo>
                  <a:pt x="7368" y="1233464"/>
                </a:lnTo>
                <a:lnTo>
                  <a:pt x="3291" y="1277858"/>
                </a:lnTo>
                <a:lnTo>
                  <a:pt x="827" y="1322641"/>
                </a:lnTo>
                <a:lnTo>
                  <a:pt x="0" y="1367789"/>
                </a:lnTo>
                <a:lnTo>
                  <a:pt x="827" y="1412938"/>
                </a:lnTo>
                <a:lnTo>
                  <a:pt x="3291" y="1457721"/>
                </a:lnTo>
                <a:lnTo>
                  <a:pt x="7368" y="1502115"/>
                </a:lnTo>
                <a:lnTo>
                  <a:pt x="13031" y="1546099"/>
                </a:lnTo>
                <a:lnTo>
                  <a:pt x="20256" y="1589649"/>
                </a:lnTo>
                <a:lnTo>
                  <a:pt x="29016" y="1632743"/>
                </a:lnTo>
                <a:lnTo>
                  <a:pt x="39285" y="1675359"/>
                </a:lnTo>
                <a:lnTo>
                  <a:pt x="51040" y="1717474"/>
                </a:lnTo>
                <a:lnTo>
                  <a:pt x="64253" y="1759066"/>
                </a:lnTo>
                <a:lnTo>
                  <a:pt x="78900" y="1800112"/>
                </a:lnTo>
                <a:lnTo>
                  <a:pt x="94955" y="1840589"/>
                </a:lnTo>
                <a:lnTo>
                  <a:pt x="112393" y="1880475"/>
                </a:lnTo>
                <a:lnTo>
                  <a:pt x="131187" y="1919748"/>
                </a:lnTo>
                <a:lnTo>
                  <a:pt x="151313" y="1958384"/>
                </a:lnTo>
                <a:lnTo>
                  <a:pt x="172746" y="1996362"/>
                </a:lnTo>
                <a:lnTo>
                  <a:pt x="195459" y="2033658"/>
                </a:lnTo>
                <a:lnTo>
                  <a:pt x="219426" y="2070251"/>
                </a:lnTo>
                <a:lnTo>
                  <a:pt x="244624" y="2106118"/>
                </a:lnTo>
                <a:lnTo>
                  <a:pt x="271026" y="2141236"/>
                </a:lnTo>
                <a:lnTo>
                  <a:pt x="298606" y="2175583"/>
                </a:lnTo>
                <a:lnTo>
                  <a:pt x="327339" y="2209135"/>
                </a:lnTo>
                <a:lnTo>
                  <a:pt x="357200" y="2241872"/>
                </a:lnTo>
                <a:lnTo>
                  <a:pt x="388164" y="2273770"/>
                </a:lnTo>
                <a:lnTo>
                  <a:pt x="420203" y="2304806"/>
                </a:lnTo>
                <a:lnTo>
                  <a:pt x="453294" y="2334958"/>
                </a:lnTo>
                <a:lnTo>
                  <a:pt x="487411" y="2364204"/>
                </a:lnTo>
                <a:lnTo>
                  <a:pt x="522528" y="2392521"/>
                </a:lnTo>
                <a:lnTo>
                  <a:pt x="558619" y="2419886"/>
                </a:lnTo>
                <a:lnTo>
                  <a:pt x="595660" y="2446277"/>
                </a:lnTo>
                <a:lnTo>
                  <a:pt x="633624" y="2471671"/>
                </a:lnTo>
                <a:lnTo>
                  <a:pt x="672486" y="2496047"/>
                </a:lnTo>
                <a:lnTo>
                  <a:pt x="712221" y="2519381"/>
                </a:lnTo>
                <a:lnTo>
                  <a:pt x="752804" y="2541650"/>
                </a:lnTo>
                <a:lnTo>
                  <a:pt x="794208" y="2562833"/>
                </a:lnTo>
                <a:lnTo>
                  <a:pt x="836408" y="2582907"/>
                </a:lnTo>
                <a:lnTo>
                  <a:pt x="879379" y="2601849"/>
                </a:lnTo>
                <a:lnTo>
                  <a:pt x="923095" y="2619636"/>
                </a:lnTo>
                <a:lnTo>
                  <a:pt x="967531" y="2636247"/>
                </a:lnTo>
                <a:lnTo>
                  <a:pt x="1012661" y="2651658"/>
                </a:lnTo>
                <a:lnTo>
                  <a:pt x="1058460" y="2665847"/>
                </a:lnTo>
                <a:lnTo>
                  <a:pt x="1104902" y="2678792"/>
                </a:lnTo>
                <a:lnTo>
                  <a:pt x="1151962" y="2690470"/>
                </a:lnTo>
                <a:lnTo>
                  <a:pt x="1199614" y="2700859"/>
                </a:lnTo>
                <a:lnTo>
                  <a:pt x="1247833" y="2709935"/>
                </a:lnTo>
                <a:lnTo>
                  <a:pt x="1296594" y="2717677"/>
                </a:lnTo>
                <a:lnTo>
                  <a:pt x="1345870" y="2724062"/>
                </a:lnTo>
                <a:lnTo>
                  <a:pt x="1395636" y="2729067"/>
                </a:lnTo>
                <a:lnTo>
                  <a:pt x="1445867" y="2732670"/>
                </a:lnTo>
                <a:lnTo>
                  <a:pt x="1496537" y="2734848"/>
                </a:lnTo>
                <a:lnTo>
                  <a:pt x="1547621" y="2735580"/>
                </a:lnTo>
                <a:lnTo>
                  <a:pt x="1598706" y="2734848"/>
                </a:lnTo>
                <a:lnTo>
                  <a:pt x="1649376" y="2732670"/>
                </a:lnTo>
                <a:lnTo>
                  <a:pt x="1699607" y="2729067"/>
                </a:lnTo>
                <a:lnTo>
                  <a:pt x="1749373" y="2724062"/>
                </a:lnTo>
                <a:lnTo>
                  <a:pt x="1798649" y="2717677"/>
                </a:lnTo>
                <a:lnTo>
                  <a:pt x="1847410" y="2709935"/>
                </a:lnTo>
                <a:lnTo>
                  <a:pt x="1895629" y="2700859"/>
                </a:lnTo>
                <a:lnTo>
                  <a:pt x="1943281" y="2690470"/>
                </a:lnTo>
                <a:lnTo>
                  <a:pt x="1990341" y="2678792"/>
                </a:lnTo>
                <a:lnTo>
                  <a:pt x="2036783" y="2665847"/>
                </a:lnTo>
                <a:lnTo>
                  <a:pt x="2082582" y="2651658"/>
                </a:lnTo>
                <a:lnTo>
                  <a:pt x="2127712" y="2636247"/>
                </a:lnTo>
                <a:lnTo>
                  <a:pt x="2172148" y="2619636"/>
                </a:lnTo>
                <a:lnTo>
                  <a:pt x="2215864" y="2601849"/>
                </a:lnTo>
                <a:lnTo>
                  <a:pt x="2258835" y="2582907"/>
                </a:lnTo>
                <a:lnTo>
                  <a:pt x="2301035" y="2562833"/>
                </a:lnTo>
                <a:lnTo>
                  <a:pt x="2342439" y="2541650"/>
                </a:lnTo>
                <a:lnTo>
                  <a:pt x="2383022" y="2519381"/>
                </a:lnTo>
                <a:lnTo>
                  <a:pt x="2422757" y="2496047"/>
                </a:lnTo>
                <a:lnTo>
                  <a:pt x="2461619" y="2471671"/>
                </a:lnTo>
                <a:lnTo>
                  <a:pt x="2499583" y="2446277"/>
                </a:lnTo>
                <a:lnTo>
                  <a:pt x="2536624" y="2419886"/>
                </a:lnTo>
                <a:lnTo>
                  <a:pt x="2572715" y="2392521"/>
                </a:lnTo>
                <a:lnTo>
                  <a:pt x="2607832" y="2364204"/>
                </a:lnTo>
                <a:lnTo>
                  <a:pt x="2641949" y="2334958"/>
                </a:lnTo>
                <a:lnTo>
                  <a:pt x="2675040" y="2304806"/>
                </a:lnTo>
                <a:lnTo>
                  <a:pt x="2707079" y="2273770"/>
                </a:lnTo>
                <a:lnTo>
                  <a:pt x="2738043" y="2241872"/>
                </a:lnTo>
                <a:lnTo>
                  <a:pt x="2767904" y="2209135"/>
                </a:lnTo>
                <a:lnTo>
                  <a:pt x="2796637" y="2175583"/>
                </a:lnTo>
                <a:lnTo>
                  <a:pt x="2824217" y="2141236"/>
                </a:lnTo>
                <a:lnTo>
                  <a:pt x="2850619" y="2106118"/>
                </a:lnTo>
                <a:lnTo>
                  <a:pt x="2875817" y="2070251"/>
                </a:lnTo>
                <a:lnTo>
                  <a:pt x="2899784" y="2033658"/>
                </a:lnTo>
                <a:lnTo>
                  <a:pt x="2922497" y="1996362"/>
                </a:lnTo>
                <a:lnTo>
                  <a:pt x="2943930" y="1958384"/>
                </a:lnTo>
                <a:lnTo>
                  <a:pt x="2964056" y="1919748"/>
                </a:lnTo>
                <a:lnTo>
                  <a:pt x="2982850" y="1880475"/>
                </a:lnTo>
                <a:lnTo>
                  <a:pt x="3000288" y="1840589"/>
                </a:lnTo>
                <a:lnTo>
                  <a:pt x="3016343" y="1800112"/>
                </a:lnTo>
                <a:lnTo>
                  <a:pt x="3030990" y="1759066"/>
                </a:lnTo>
                <a:lnTo>
                  <a:pt x="3044203" y="1717474"/>
                </a:lnTo>
                <a:lnTo>
                  <a:pt x="3055958" y="1675359"/>
                </a:lnTo>
                <a:lnTo>
                  <a:pt x="3066227" y="1632743"/>
                </a:lnTo>
                <a:lnTo>
                  <a:pt x="3074987" y="1589649"/>
                </a:lnTo>
                <a:lnTo>
                  <a:pt x="3082212" y="1546099"/>
                </a:lnTo>
                <a:lnTo>
                  <a:pt x="3087875" y="1502115"/>
                </a:lnTo>
                <a:lnTo>
                  <a:pt x="3091952" y="1457721"/>
                </a:lnTo>
                <a:lnTo>
                  <a:pt x="3094416" y="1412938"/>
                </a:lnTo>
                <a:lnTo>
                  <a:pt x="3095243" y="1367789"/>
                </a:lnTo>
                <a:lnTo>
                  <a:pt x="3094416" y="1322641"/>
                </a:lnTo>
                <a:lnTo>
                  <a:pt x="3091952" y="1277858"/>
                </a:lnTo>
                <a:lnTo>
                  <a:pt x="3087875" y="1233464"/>
                </a:lnTo>
                <a:lnTo>
                  <a:pt x="3082212" y="1189480"/>
                </a:lnTo>
                <a:lnTo>
                  <a:pt x="3074987" y="1145930"/>
                </a:lnTo>
                <a:lnTo>
                  <a:pt x="3066227" y="1102836"/>
                </a:lnTo>
                <a:lnTo>
                  <a:pt x="3055958" y="1060220"/>
                </a:lnTo>
                <a:lnTo>
                  <a:pt x="3044203" y="1018105"/>
                </a:lnTo>
                <a:lnTo>
                  <a:pt x="3030990" y="976513"/>
                </a:lnTo>
                <a:lnTo>
                  <a:pt x="3016343" y="935467"/>
                </a:lnTo>
                <a:lnTo>
                  <a:pt x="3000288" y="894990"/>
                </a:lnTo>
                <a:lnTo>
                  <a:pt x="2982850" y="855104"/>
                </a:lnTo>
                <a:lnTo>
                  <a:pt x="2964056" y="815831"/>
                </a:lnTo>
                <a:lnTo>
                  <a:pt x="2943930" y="777195"/>
                </a:lnTo>
                <a:lnTo>
                  <a:pt x="2922497" y="739217"/>
                </a:lnTo>
                <a:lnTo>
                  <a:pt x="2899784" y="701921"/>
                </a:lnTo>
                <a:lnTo>
                  <a:pt x="2875817" y="665328"/>
                </a:lnTo>
                <a:lnTo>
                  <a:pt x="2850619" y="629461"/>
                </a:lnTo>
                <a:lnTo>
                  <a:pt x="2824217" y="594343"/>
                </a:lnTo>
                <a:lnTo>
                  <a:pt x="2796637" y="559996"/>
                </a:lnTo>
                <a:lnTo>
                  <a:pt x="2767904" y="526444"/>
                </a:lnTo>
                <a:lnTo>
                  <a:pt x="2738043" y="493707"/>
                </a:lnTo>
                <a:lnTo>
                  <a:pt x="2707079" y="461809"/>
                </a:lnTo>
                <a:lnTo>
                  <a:pt x="2675040" y="430773"/>
                </a:lnTo>
                <a:lnTo>
                  <a:pt x="2641949" y="400621"/>
                </a:lnTo>
                <a:lnTo>
                  <a:pt x="2607832" y="371375"/>
                </a:lnTo>
                <a:lnTo>
                  <a:pt x="2572715" y="343058"/>
                </a:lnTo>
                <a:lnTo>
                  <a:pt x="2536624" y="315693"/>
                </a:lnTo>
                <a:lnTo>
                  <a:pt x="2499583" y="289302"/>
                </a:lnTo>
                <a:lnTo>
                  <a:pt x="2461619" y="263908"/>
                </a:lnTo>
                <a:lnTo>
                  <a:pt x="2422757" y="239532"/>
                </a:lnTo>
                <a:lnTo>
                  <a:pt x="2383022" y="216198"/>
                </a:lnTo>
                <a:lnTo>
                  <a:pt x="2342439" y="193929"/>
                </a:lnTo>
                <a:lnTo>
                  <a:pt x="2301035" y="172746"/>
                </a:lnTo>
                <a:lnTo>
                  <a:pt x="2258835" y="152672"/>
                </a:lnTo>
                <a:lnTo>
                  <a:pt x="2215864" y="133730"/>
                </a:lnTo>
                <a:lnTo>
                  <a:pt x="2172148" y="115943"/>
                </a:lnTo>
                <a:lnTo>
                  <a:pt x="2127712" y="99332"/>
                </a:lnTo>
                <a:lnTo>
                  <a:pt x="2082582" y="83921"/>
                </a:lnTo>
                <a:lnTo>
                  <a:pt x="2036783" y="69732"/>
                </a:lnTo>
                <a:lnTo>
                  <a:pt x="1990341" y="56787"/>
                </a:lnTo>
                <a:lnTo>
                  <a:pt x="1943281" y="45109"/>
                </a:lnTo>
                <a:lnTo>
                  <a:pt x="1895629" y="34720"/>
                </a:lnTo>
                <a:lnTo>
                  <a:pt x="1847410" y="25644"/>
                </a:lnTo>
                <a:lnTo>
                  <a:pt x="1798649" y="17902"/>
                </a:lnTo>
                <a:lnTo>
                  <a:pt x="1749373" y="11517"/>
                </a:lnTo>
                <a:lnTo>
                  <a:pt x="1699607" y="6512"/>
                </a:lnTo>
                <a:lnTo>
                  <a:pt x="1649376" y="2909"/>
                </a:lnTo>
                <a:lnTo>
                  <a:pt x="1598706" y="731"/>
                </a:lnTo>
                <a:lnTo>
                  <a:pt x="154762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4723" y="2068556"/>
            <a:ext cx="2375154" cy="191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400" spc="-5" dirty="0">
                <a:latin typeface="Carlito"/>
                <a:cs typeface="Carlito"/>
              </a:rPr>
              <a:t>Our </a:t>
            </a:r>
            <a:r>
              <a:rPr sz="1400" dirty="0">
                <a:latin typeface="Carlito"/>
                <a:cs typeface="Carlito"/>
              </a:rPr>
              <a:t>mission is </a:t>
            </a:r>
            <a:r>
              <a:rPr sz="1400" spc="-5" dirty="0">
                <a:latin typeface="Carlito"/>
                <a:cs typeface="Carlito"/>
              </a:rPr>
              <a:t>to pai</a:t>
            </a:r>
            <a:r>
              <a:rPr lang="en-US" sz="1400" spc="-5" dirty="0">
                <a:latin typeface="Carlito"/>
                <a:cs typeface="Carlito"/>
              </a:rPr>
              <a:t>nt</a:t>
            </a:r>
            <a:r>
              <a:rPr sz="1400" spc="-5" dirty="0">
                <a:latin typeface="Carlito"/>
                <a:cs typeface="Carlito"/>
              </a:rPr>
              <a:t>  products </a:t>
            </a:r>
            <a:r>
              <a:rPr sz="1400" dirty="0">
                <a:latin typeface="Carlito"/>
                <a:cs typeface="Carlito"/>
              </a:rPr>
              <a:t>for </a:t>
            </a:r>
            <a:r>
              <a:rPr sz="1400" spc="-5" dirty="0">
                <a:latin typeface="Carlito"/>
                <a:cs typeface="Carlito"/>
              </a:rPr>
              <a:t>our  customers, </a:t>
            </a:r>
            <a:r>
              <a:rPr sz="1400" dirty="0">
                <a:latin typeface="Carlito"/>
                <a:cs typeface="Carlito"/>
              </a:rPr>
              <a:t>to </a:t>
            </a:r>
            <a:r>
              <a:rPr sz="1400" spc="-5" dirty="0">
                <a:latin typeface="Carlito"/>
                <a:cs typeface="Carlito"/>
              </a:rPr>
              <a:t>meet their  quality </a:t>
            </a:r>
            <a:r>
              <a:rPr lang="en-US" sz="1400" spc="-5" dirty="0">
                <a:latin typeface="Carlito"/>
                <a:cs typeface="Carlito"/>
              </a:rPr>
              <a:t>specifications </a:t>
            </a:r>
            <a:r>
              <a:rPr sz="1400" spc="-5" dirty="0">
                <a:latin typeface="Carlito"/>
                <a:cs typeface="Carlito"/>
              </a:rPr>
              <a:t>and </a:t>
            </a:r>
            <a:r>
              <a:rPr sz="1400" dirty="0">
                <a:latin typeface="Carlito"/>
                <a:cs typeface="Carlito"/>
              </a:rPr>
              <a:t>delivery </a:t>
            </a:r>
            <a:r>
              <a:rPr sz="1400" spc="-5" dirty="0">
                <a:latin typeface="Carlito"/>
                <a:cs typeface="Carlito"/>
              </a:rPr>
              <a:t>time requirements, </a:t>
            </a:r>
            <a:r>
              <a:rPr sz="1400" dirty="0">
                <a:latin typeface="Carlito"/>
                <a:cs typeface="Carlito"/>
              </a:rPr>
              <a:t>provide  advice </a:t>
            </a:r>
            <a:r>
              <a:rPr sz="1400" spc="-5" dirty="0">
                <a:latin typeface="Carlito"/>
                <a:cs typeface="Carlito"/>
              </a:rPr>
              <a:t>and technical  support.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7" name="Obrázok 1">
            <a:extLst>
              <a:ext uri="{FF2B5EF4-FFF2-40B4-BE49-F238E27FC236}">
                <a16:creationId xmlns:a16="http://schemas.microsoft.com/office/drawing/2014/main" id="{4EF48BFF-6E51-434B-896D-EA62DC4C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12DAF451-B040-443C-9DBD-5768882B6B1D}"/>
              </a:ext>
            </a:extLst>
          </p:cNvPr>
          <p:cNvSpPr/>
          <p:nvPr/>
        </p:nvSpPr>
        <p:spPr>
          <a:xfrm>
            <a:off x="6855969" y="149840"/>
            <a:ext cx="228803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Mission</a:t>
            </a:r>
            <a:r>
              <a:rPr lang="sk-SK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&amp; </a:t>
            </a: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Vision</a:t>
            </a:r>
            <a:endParaRPr lang="en-US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5E455859-8BF4-470E-B0E2-3ED46EBBA026}"/>
              </a:ext>
            </a:extLst>
          </p:cNvPr>
          <p:cNvSpPr/>
          <p:nvPr/>
        </p:nvSpPr>
        <p:spPr>
          <a:xfrm>
            <a:off x="6019800" y="1250334"/>
            <a:ext cx="228803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Our</a:t>
            </a:r>
            <a:r>
              <a:rPr lang="sk-SK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Vision</a:t>
            </a:r>
            <a:endParaRPr lang="en-US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010B7E26-2966-4620-87EC-5B0B40F5444C}"/>
              </a:ext>
            </a:extLst>
          </p:cNvPr>
          <p:cNvSpPr/>
          <p:nvPr/>
        </p:nvSpPr>
        <p:spPr>
          <a:xfrm>
            <a:off x="1447800" y="1758504"/>
            <a:ext cx="228803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Our</a:t>
            </a:r>
            <a:r>
              <a:rPr lang="sk-SK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Mission</a:t>
            </a:r>
            <a:endParaRPr lang="en-US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EE119BC-ACEA-42FC-A3E5-1EE653517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3" t="10466" r="6433" b="9410"/>
          <a:stretch/>
        </p:blipFill>
        <p:spPr bwMode="auto">
          <a:xfrm>
            <a:off x="3544681" y="766023"/>
            <a:ext cx="1437393" cy="24710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1">
            <a:extLst>
              <a:ext uri="{FF2B5EF4-FFF2-40B4-BE49-F238E27FC236}">
                <a16:creationId xmlns:a16="http://schemas.microsoft.com/office/drawing/2014/main" id="{864269CA-D162-4E43-A9AF-21C673B3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83FD932-B28E-47F4-9B92-1E4000DF1B1E}"/>
              </a:ext>
            </a:extLst>
          </p:cNvPr>
          <p:cNvSpPr txBox="1"/>
          <p:nvPr/>
        </p:nvSpPr>
        <p:spPr>
          <a:xfrm>
            <a:off x="982407" y="895350"/>
            <a:ext cx="570606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Increasing customer satisfaction by having focused action plans.</a:t>
            </a:r>
            <a:endParaRPr lang="en-US" sz="1600" kern="12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r>
              <a:rPr lang="en-GB" sz="1600" kern="12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en-US" sz="1600" kern="12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Motivate our employee</a:t>
            </a:r>
            <a:r>
              <a:rPr lang="sk-SK" sz="1600" kern="12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s</a:t>
            </a:r>
            <a:r>
              <a:rPr lang="en-GB" sz="1600" kern="12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, customer focus and team approach.</a:t>
            </a:r>
            <a:endParaRPr lang="en-US" sz="1600" kern="12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r>
              <a:rPr lang="en-GB" sz="1600" kern="12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en-US" sz="1600" kern="12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Realise a positive financial result by continuously improving the competitiveness of our organisation.</a:t>
            </a:r>
            <a:endParaRPr lang="en-US" sz="1600" kern="12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r>
              <a:rPr lang="en-GB" sz="1600" kern="12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en-US" sz="1600" kern="12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Realise a sustainable growth in line with the Business plan.</a:t>
            </a:r>
            <a:endParaRPr lang="en-US" sz="1600" kern="12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r>
              <a:rPr lang="en-GB" sz="1600" kern="12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en-US" sz="1600" kern="12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Become a technology centre for decorative products.</a:t>
            </a:r>
            <a:endParaRPr lang="en-US" sz="1600" kern="12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r>
              <a:rPr lang="en-GB" sz="1600" kern="12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en-US" sz="1600" kern="12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Develop a nonautomotive business.</a:t>
            </a:r>
            <a:endParaRPr lang="en-US" sz="1600" kern="12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896E45D2-CCCF-493E-AFC7-58334F36AEBB}"/>
              </a:ext>
            </a:extLst>
          </p:cNvPr>
          <p:cNvSpPr/>
          <p:nvPr/>
        </p:nvSpPr>
        <p:spPr>
          <a:xfrm>
            <a:off x="6855969" y="139343"/>
            <a:ext cx="228803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Strategy</a:t>
            </a:r>
            <a:endParaRPr lang="en-US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7974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773041" y="1109473"/>
            <a:ext cx="2618359" cy="109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3980" algn="l"/>
              </a:tabLst>
            </a:pPr>
            <a:r>
              <a:rPr sz="1200" b="1" spc="-5" dirty="0">
                <a:latin typeface="Carlito"/>
                <a:cs typeface="Carlito"/>
              </a:rPr>
              <a:t>Spraying </a:t>
            </a:r>
            <a:r>
              <a:rPr sz="1200" b="1" dirty="0">
                <a:latin typeface="Carlito"/>
                <a:cs typeface="Carlito"/>
              </a:rPr>
              <a:t>technology – </a:t>
            </a:r>
            <a:r>
              <a:rPr sz="1200" b="1" spc="-5" dirty="0">
                <a:latin typeface="Carlito"/>
                <a:cs typeface="Carlito"/>
              </a:rPr>
              <a:t>Venjakob</a:t>
            </a:r>
            <a:r>
              <a:rPr sz="1200" b="1" spc="5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line</a:t>
            </a:r>
            <a:endParaRPr sz="1200" dirty="0">
              <a:latin typeface="Carlito"/>
              <a:cs typeface="Carlito"/>
            </a:endParaRPr>
          </a:p>
          <a:p>
            <a:pPr marL="183515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3980" algn="l"/>
              </a:tabLst>
            </a:pPr>
            <a:r>
              <a:rPr sz="1200" dirty="0">
                <a:latin typeface="Carlito"/>
                <a:cs typeface="Carlito"/>
              </a:rPr>
              <a:t>Visual </a:t>
            </a:r>
            <a:r>
              <a:rPr sz="1200" spc="-5" dirty="0">
                <a:latin typeface="Carlito"/>
                <a:cs typeface="Carlito"/>
              </a:rPr>
              <a:t>control income</a:t>
            </a:r>
            <a:r>
              <a:rPr sz="1200" dirty="0">
                <a:latin typeface="Carlito"/>
                <a:cs typeface="Carlito"/>
              </a:rPr>
              <a:t>, </a:t>
            </a:r>
            <a:r>
              <a:rPr sz="1200" spc="-5" dirty="0">
                <a:latin typeface="Carlito"/>
                <a:cs typeface="Carlito"/>
              </a:rPr>
              <a:t>outcome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parts</a:t>
            </a:r>
          </a:p>
          <a:p>
            <a:pPr marL="183515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3980" algn="l"/>
              </a:tabLst>
            </a:pPr>
            <a:r>
              <a:rPr sz="1200" b="1" spc="-5" dirty="0">
                <a:latin typeface="Carlito"/>
                <a:cs typeface="Carlito"/>
              </a:rPr>
              <a:t>Assembly</a:t>
            </a:r>
            <a:r>
              <a:rPr sz="1200" b="1" spc="-20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line</a:t>
            </a:r>
            <a:endParaRPr sz="1200" dirty="0">
              <a:latin typeface="Carlito"/>
              <a:cs typeface="Carlito"/>
            </a:endParaRPr>
          </a:p>
          <a:p>
            <a:pPr marL="183515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3980" algn="l"/>
              </a:tabLst>
            </a:pPr>
            <a:r>
              <a:rPr sz="1200" spc="-5" dirty="0">
                <a:latin typeface="Carlito"/>
                <a:cs typeface="Carlito"/>
              </a:rPr>
              <a:t>Project</a:t>
            </a:r>
            <a:r>
              <a:rPr lang="en-US" sz="1200" spc="-5" dirty="0">
                <a:latin typeface="Carlito"/>
                <a:cs typeface="Carlito"/>
              </a:rPr>
              <a:t>s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cooperation </a:t>
            </a:r>
            <a:r>
              <a:rPr sz="1200" spc="-5" dirty="0">
                <a:latin typeface="Carlito"/>
                <a:cs typeface="Carlito"/>
              </a:rPr>
              <a:t>with </a:t>
            </a:r>
            <a:r>
              <a:rPr lang="sk-SK" sz="1200" spc="-5" dirty="0" err="1">
                <a:latin typeface="Carlito"/>
                <a:cs typeface="Carlito"/>
              </a:rPr>
              <a:t>our</a:t>
            </a:r>
            <a:r>
              <a:rPr lang="sk-SK" sz="1200" spc="-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partners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5042" y="3316604"/>
            <a:ext cx="7128358" cy="164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indent="-17145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sz="1200" spc="-5" dirty="0">
                <a:latin typeface="Carlito"/>
                <a:cs typeface="Carlito"/>
              </a:rPr>
              <a:t>working </a:t>
            </a:r>
            <a:r>
              <a:rPr sz="1200" dirty="0">
                <a:latin typeface="Carlito"/>
                <a:cs typeface="Carlito"/>
              </a:rPr>
              <a:t>5 </a:t>
            </a:r>
            <a:r>
              <a:rPr sz="1200" spc="-5" dirty="0">
                <a:latin typeface="Carlito"/>
                <a:cs typeface="Carlito"/>
              </a:rPr>
              <a:t>days/week </a:t>
            </a:r>
            <a:r>
              <a:rPr sz="1200" dirty="0">
                <a:latin typeface="Carlito"/>
                <a:cs typeface="Carlito"/>
              </a:rPr>
              <a:t>– </a:t>
            </a:r>
            <a:r>
              <a:rPr sz="1200" spc="-5" dirty="0">
                <a:latin typeface="Carlito"/>
                <a:cs typeface="Carlito"/>
              </a:rPr>
              <a:t>we </a:t>
            </a:r>
            <a:r>
              <a:rPr sz="1200" dirty="0">
                <a:latin typeface="Carlito"/>
                <a:cs typeface="Carlito"/>
              </a:rPr>
              <a:t>are able to increase by double capacity to 4 shift pattern</a:t>
            </a:r>
            <a:r>
              <a:rPr sz="1200" spc="-4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(24/7)</a:t>
            </a:r>
            <a:endParaRPr sz="1200" dirty="0">
              <a:latin typeface="Carlito"/>
              <a:cs typeface="Carlito"/>
            </a:endParaRPr>
          </a:p>
          <a:p>
            <a:pPr marL="208915" indent="-1714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lang="en-US" sz="1200" dirty="0">
                <a:latin typeface="Carlito"/>
                <a:cs typeface="Carlito"/>
              </a:rPr>
              <a:t>employed </a:t>
            </a:r>
            <a:r>
              <a:rPr lang="en-US" sz="1200" spc="-5" dirty="0">
                <a:latin typeface="Carlito"/>
                <a:cs typeface="Carlito"/>
              </a:rPr>
              <a:t>avg. </a:t>
            </a:r>
            <a:r>
              <a:rPr lang="sk-SK" sz="1200" spc="-5" dirty="0">
                <a:latin typeface="Carlito"/>
                <a:cs typeface="Carlito"/>
              </a:rPr>
              <a:t>2</a:t>
            </a:r>
            <a:r>
              <a:rPr lang="en-US" sz="1200" spc="-5" dirty="0">
                <a:latin typeface="Carlito"/>
                <a:cs typeface="Carlito"/>
              </a:rPr>
              <a:t>0 </a:t>
            </a:r>
            <a:r>
              <a:rPr lang="en-US" sz="1200" dirty="0">
                <a:latin typeface="Carlito"/>
                <a:cs typeface="Carlito"/>
              </a:rPr>
              <a:t>people – </a:t>
            </a:r>
            <a:r>
              <a:rPr lang="en-US" sz="1200" spc="-5" dirty="0">
                <a:latin typeface="Carlito"/>
                <a:cs typeface="Carlito"/>
              </a:rPr>
              <a:t>for </a:t>
            </a:r>
            <a:r>
              <a:rPr lang="en-US" sz="1200" dirty="0">
                <a:latin typeface="Carlito"/>
                <a:cs typeface="Carlito"/>
              </a:rPr>
              <a:t>better flexibility </a:t>
            </a:r>
            <a:r>
              <a:rPr lang="en-US" sz="1200" spc="-5" dirty="0">
                <a:latin typeface="Carlito"/>
                <a:cs typeface="Carlito"/>
              </a:rPr>
              <a:t>we can use </a:t>
            </a:r>
            <a:r>
              <a:rPr lang="en-US" sz="1200" dirty="0">
                <a:latin typeface="Carlito"/>
                <a:cs typeface="Carlito"/>
              </a:rPr>
              <a:t>agency (valid</a:t>
            </a:r>
            <a:r>
              <a:rPr lang="en-US" sz="1200" spc="-75" dirty="0">
                <a:latin typeface="Carlito"/>
                <a:cs typeface="Carlito"/>
              </a:rPr>
              <a:t> </a:t>
            </a:r>
            <a:r>
              <a:rPr lang="en-US" sz="1200" dirty="0">
                <a:latin typeface="Carlito"/>
                <a:cs typeface="Carlito"/>
              </a:rPr>
              <a:t>contract)</a:t>
            </a:r>
            <a:endParaRPr lang="sk-SK" sz="1200" dirty="0">
              <a:latin typeface="Carlito"/>
              <a:cs typeface="Carlito"/>
            </a:endParaRPr>
          </a:p>
          <a:p>
            <a:pPr marL="208915" indent="-1714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lang="sk-SK" sz="1200" spc="-5" dirty="0">
                <a:latin typeface="Carlito"/>
                <a:cs typeface="Carlito"/>
              </a:rPr>
              <a:t>1</a:t>
            </a:r>
            <a:r>
              <a:rPr sz="1200" spc="-5" dirty="0">
                <a:latin typeface="Carlito"/>
                <a:cs typeface="Carlito"/>
              </a:rPr>
              <a:t>.5</a:t>
            </a:r>
            <a:r>
              <a:rPr lang="sk-SK" sz="1200" spc="-5" dirty="0">
                <a:latin typeface="Carlito"/>
                <a:cs typeface="Carlito"/>
              </a:rPr>
              <a:t>58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</a:t>
            </a:r>
            <a:r>
              <a:rPr sz="1200" baseline="24305" dirty="0">
                <a:latin typeface="Carlito"/>
                <a:cs typeface="Carlito"/>
              </a:rPr>
              <a:t>2 </a:t>
            </a:r>
            <a:r>
              <a:rPr sz="1200" dirty="0">
                <a:latin typeface="Carlito"/>
                <a:cs typeface="Carlito"/>
              </a:rPr>
              <a:t>premises </a:t>
            </a:r>
            <a:r>
              <a:rPr sz="1200" spc="-5" dirty="0">
                <a:latin typeface="Carlito"/>
                <a:cs typeface="Carlito"/>
              </a:rPr>
              <a:t>for connected </a:t>
            </a:r>
            <a:r>
              <a:rPr sz="1200" dirty="0">
                <a:latin typeface="Carlito"/>
                <a:cs typeface="Carlito"/>
              </a:rPr>
              <a:t>operations </a:t>
            </a:r>
            <a:r>
              <a:rPr sz="1200" spc="-5" dirty="0">
                <a:latin typeface="Carlito"/>
                <a:cs typeface="Carlito"/>
              </a:rPr>
              <a:t>with </a:t>
            </a:r>
            <a:r>
              <a:rPr sz="1200" dirty="0">
                <a:latin typeface="Carlito"/>
                <a:cs typeface="Carlito"/>
              </a:rPr>
              <a:t>option to increase it by additional</a:t>
            </a:r>
            <a:r>
              <a:rPr sz="1200" spc="-180" dirty="0">
                <a:latin typeface="Carlito"/>
                <a:cs typeface="Carlito"/>
              </a:rPr>
              <a:t> </a:t>
            </a:r>
            <a:r>
              <a:rPr lang="en-US" sz="1200" spc="-180" dirty="0">
                <a:latin typeface="Carlito"/>
                <a:cs typeface="Carlito"/>
              </a:rPr>
              <a:t> </a:t>
            </a:r>
            <a:r>
              <a:rPr lang="sk-SK" sz="1200" dirty="0">
                <a:latin typeface="Carlito"/>
                <a:cs typeface="Carlito"/>
              </a:rPr>
              <a:t>700 </a:t>
            </a:r>
            <a:r>
              <a:rPr sz="1200" dirty="0">
                <a:latin typeface="Carlito"/>
                <a:cs typeface="Carlito"/>
              </a:rPr>
              <a:t>m</a:t>
            </a:r>
            <a:r>
              <a:rPr sz="1200" baseline="24305" dirty="0">
                <a:latin typeface="Carlito"/>
                <a:cs typeface="Carlito"/>
              </a:rPr>
              <a:t>2</a:t>
            </a:r>
          </a:p>
          <a:p>
            <a:pPr marL="208915" indent="-1714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sz="1200" spc="-5" dirty="0">
                <a:latin typeface="Carlito"/>
                <a:cs typeface="Carlito"/>
              </a:rPr>
              <a:t>turnover </a:t>
            </a:r>
            <a:r>
              <a:rPr lang="en-US" sz="1200" b="1" dirty="0">
                <a:latin typeface="Carlito"/>
                <a:cs typeface="Carlito"/>
              </a:rPr>
              <a:t>app. 1</a:t>
            </a:r>
            <a:r>
              <a:rPr sz="1200" b="1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mil.</a:t>
            </a:r>
            <a:r>
              <a:rPr sz="1200" b="1" spc="-15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Eur</a:t>
            </a:r>
            <a:endParaRPr sz="1200" dirty="0">
              <a:latin typeface="Carlito"/>
              <a:cs typeface="Carlito"/>
            </a:endParaRPr>
          </a:p>
          <a:p>
            <a:pPr marL="208915" indent="-1714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sz="1200" dirty="0">
                <a:latin typeface="Carlito"/>
                <a:cs typeface="Carlito"/>
              </a:rPr>
              <a:t>placed at </a:t>
            </a:r>
            <a:r>
              <a:rPr sz="1200" spc="-5" dirty="0">
                <a:latin typeface="Carlito"/>
                <a:cs typeface="Carlito"/>
              </a:rPr>
              <a:t>industrial </a:t>
            </a:r>
            <a:r>
              <a:rPr sz="1200" dirty="0">
                <a:latin typeface="Carlito"/>
                <a:cs typeface="Carlito"/>
              </a:rPr>
              <a:t>park M1 </a:t>
            </a:r>
            <a:r>
              <a:rPr sz="1200" spc="-5" dirty="0">
                <a:latin typeface="Carlito"/>
                <a:cs typeface="Carlito"/>
              </a:rPr>
              <a:t>(over </a:t>
            </a:r>
            <a:r>
              <a:rPr sz="1200" dirty="0">
                <a:latin typeface="Carlito"/>
                <a:cs typeface="Carlito"/>
              </a:rPr>
              <a:t>25 000</a:t>
            </a:r>
            <a:r>
              <a:rPr sz="1200" spc="-4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m2)</a:t>
            </a:r>
          </a:p>
          <a:p>
            <a:pPr marL="208915" indent="-1714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9380" algn="l"/>
              </a:tabLst>
            </a:pPr>
            <a:r>
              <a:rPr sz="1200" spc="-5" dirty="0">
                <a:latin typeface="Carlito"/>
                <a:cs typeface="Carlito"/>
              </a:rPr>
              <a:t>key </a:t>
            </a:r>
            <a:r>
              <a:rPr sz="1200" dirty="0">
                <a:latin typeface="Carlito"/>
                <a:cs typeface="Carlito"/>
              </a:rPr>
              <a:t>staff </a:t>
            </a:r>
            <a:r>
              <a:rPr sz="1200" spc="-5" dirty="0">
                <a:latin typeface="Carlito"/>
                <a:cs typeface="Carlito"/>
              </a:rPr>
              <a:t>on </a:t>
            </a:r>
            <a:r>
              <a:rPr sz="1200" dirty="0">
                <a:latin typeface="Carlito"/>
                <a:cs typeface="Carlito"/>
              </a:rPr>
              <a:t>place </a:t>
            </a:r>
            <a:r>
              <a:rPr sz="1200" spc="-5" dirty="0">
                <a:latin typeface="Carlito"/>
                <a:cs typeface="Carlito"/>
              </a:rPr>
              <a:t>with </a:t>
            </a:r>
            <a:r>
              <a:rPr sz="1200" dirty="0">
                <a:latin typeface="Carlito"/>
                <a:cs typeface="Carlito"/>
              </a:rPr>
              <a:t>many years experiences from automotive </a:t>
            </a:r>
            <a:r>
              <a:rPr sz="1200" spc="-5" dirty="0">
                <a:latin typeface="Carlito"/>
                <a:cs typeface="Carlito"/>
              </a:rPr>
              <a:t>production, spraying </a:t>
            </a:r>
            <a:r>
              <a:rPr sz="1200" dirty="0">
                <a:latin typeface="Carlito"/>
                <a:cs typeface="Carlito"/>
              </a:rPr>
              <a:t>and plastic</a:t>
            </a:r>
            <a:r>
              <a:rPr sz="1200" spc="-5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production</a:t>
            </a:r>
            <a:endParaRPr sz="1200" dirty="0">
              <a:latin typeface="Carlito"/>
              <a:cs typeface="Carlito"/>
            </a:endParaRPr>
          </a:p>
        </p:txBody>
      </p:sp>
      <p:pic>
        <p:nvPicPr>
          <p:cNvPr id="7" name="Obrázok 1">
            <a:extLst>
              <a:ext uri="{FF2B5EF4-FFF2-40B4-BE49-F238E27FC236}">
                <a16:creationId xmlns:a16="http://schemas.microsoft.com/office/drawing/2014/main" id="{E11DD9EF-8E45-4193-9945-B600E5BF7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E2A5A819-85E0-477D-A5C7-E832F648F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90" y="902175"/>
            <a:ext cx="3669200" cy="191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0B297D67-3794-421A-97D1-7174E0DFC4E7}"/>
              </a:ext>
            </a:extLst>
          </p:cNvPr>
          <p:cNvSpPr/>
          <p:nvPr/>
        </p:nvSpPr>
        <p:spPr>
          <a:xfrm>
            <a:off x="6934200" y="139343"/>
            <a:ext cx="2209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Main</a:t>
            </a:r>
            <a:r>
              <a:rPr lang="sk-SK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Scope</a:t>
            </a:r>
            <a:endParaRPr lang="en-US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327751"/>
            <a:ext cx="1786255" cy="4755515"/>
            <a:chOff x="912875" y="388602"/>
            <a:chExt cx="1786255" cy="4755515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" name="object 3"/>
            <p:cNvSpPr/>
            <p:nvPr/>
          </p:nvSpPr>
          <p:spPr>
            <a:xfrm>
              <a:off x="935728" y="388602"/>
              <a:ext cx="1763283" cy="24003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6027" y="419100"/>
              <a:ext cx="1667255" cy="22966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2875" y="2747768"/>
              <a:ext cx="1778508" cy="23957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2311" y="2787395"/>
              <a:ext cx="1664208" cy="22981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71800" y="388602"/>
            <a:ext cx="5335905" cy="17697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rlito"/>
                <a:cs typeface="Carlito"/>
              </a:rPr>
              <a:t>Premises</a:t>
            </a:r>
            <a:r>
              <a:rPr sz="1200" b="1" spc="-25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Potential</a:t>
            </a:r>
            <a:endParaRPr sz="1200" dirty="0">
              <a:latin typeface="Carlito"/>
              <a:cs typeface="Carlito"/>
            </a:endParaRPr>
          </a:p>
          <a:p>
            <a:pPr marL="184150" indent="-171450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1200" spc="-10" dirty="0">
                <a:latin typeface="Carlito"/>
                <a:cs typeface="Carlito"/>
              </a:rPr>
              <a:t>6</a:t>
            </a:r>
            <a:r>
              <a:rPr lang="sk-SK" sz="1200" spc="-10" dirty="0">
                <a:latin typeface="Carlito"/>
                <a:cs typeface="Carlito"/>
              </a:rPr>
              <a:t>60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m2 premises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for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connected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operations.</a:t>
            </a:r>
          </a:p>
          <a:p>
            <a:pPr marL="184150" marR="5080" indent="-171450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Char char="•"/>
            </a:pPr>
            <a:r>
              <a:rPr sz="1200" spc="-5" dirty="0">
                <a:latin typeface="Carlito"/>
                <a:cs typeface="Carlito"/>
              </a:rPr>
              <a:t>Space </a:t>
            </a:r>
            <a:r>
              <a:rPr sz="1200" dirty="0">
                <a:latin typeface="Carlito"/>
                <a:cs typeface="Carlito"/>
              </a:rPr>
              <a:t>divisions: entry warehouse, parts preparation, </a:t>
            </a:r>
            <a:r>
              <a:rPr sz="1200" spc="-5" dirty="0">
                <a:latin typeface="Carlito"/>
                <a:cs typeface="Carlito"/>
              </a:rPr>
              <a:t>line manipulation space, quality</a:t>
            </a:r>
            <a:r>
              <a:rPr sz="1200" spc="-1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control</a:t>
            </a:r>
            <a:r>
              <a:rPr sz="1200" spc="-5" dirty="0">
                <a:latin typeface="Carlito"/>
                <a:cs typeface="Carlito"/>
              </a:rPr>
              <a:t>, packaging, </a:t>
            </a:r>
            <a:r>
              <a:rPr sz="1200" dirty="0">
                <a:latin typeface="Carlito"/>
                <a:cs typeface="Carlito"/>
              </a:rPr>
              <a:t>expedition</a:t>
            </a:r>
            <a:r>
              <a:rPr sz="1200" spc="-1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warehouse.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Carlito"/>
              <a:cs typeface="Carlito"/>
            </a:endParaRPr>
          </a:p>
          <a:p>
            <a:pPr marL="184150" marR="26162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Carlito"/>
                <a:cs typeface="Carlito"/>
              </a:rPr>
              <a:t>Painting l</a:t>
            </a:r>
            <a:r>
              <a:rPr sz="1200" dirty="0">
                <a:latin typeface="Carlito"/>
                <a:cs typeface="Carlito"/>
              </a:rPr>
              <a:t>ine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was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put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into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operation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in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October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2016.</a:t>
            </a:r>
            <a:r>
              <a:rPr sz="1200" spc="-15" dirty="0">
                <a:latin typeface="Carlito"/>
                <a:cs typeface="Carlito"/>
              </a:rPr>
              <a:t> </a:t>
            </a:r>
            <a:endParaRPr lang="sk-SK" sz="1200" spc="-15" dirty="0">
              <a:latin typeface="Carlito"/>
              <a:cs typeface="Carlito"/>
            </a:endParaRPr>
          </a:p>
          <a:p>
            <a:pPr marL="12700" marR="261620">
              <a:lnSpc>
                <a:spcPct val="100000"/>
              </a:lnSpc>
            </a:pPr>
            <a:endParaRPr lang="en-US" sz="1200" spc="-5" dirty="0">
              <a:latin typeface="Carlito"/>
              <a:cs typeface="Carlito"/>
            </a:endParaRPr>
          </a:p>
          <a:p>
            <a:pPr marL="184150" marR="261620" indent="-171450">
              <a:buFont typeface="Arial" panose="020B0604020202020204" pitchFamily="34" charset="0"/>
              <a:buChar char="•"/>
            </a:pPr>
            <a:r>
              <a:rPr lang="en-US" sz="1200" spc="-5" dirty="0" err="1">
                <a:latin typeface="Carlito"/>
                <a:cs typeface="Carlito"/>
              </a:rPr>
              <a:t>Moulded</a:t>
            </a:r>
            <a:r>
              <a:rPr lang="en-US" sz="1200" spc="-5" dirty="0">
                <a:latin typeface="Carlito"/>
                <a:cs typeface="Carlito"/>
              </a:rPr>
              <a:t> parts provided by local suppliers</a:t>
            </a:r>
            <a:r>
              <a:rPr lang="sk-SK" sz="1200" spc="-5" dirty="0">
                <a:latin typeface="Carlito"/>
                <a:cs typeface="Carlito"/>
              </a:rPr>
              <a:t> or </a:t>
            </a:r>
            <a:r>
              <a:rPr lang="sk-SK" sz="1200" spc="-5" dirty="0" err="1">
                <a:latin typeface="Carlito"/>
                <a:cs typeface="Carlito"/>
              </a:rPr>
              <a:t>customers</a:t>
            </a:r>
            <a:r>
              <a:rPr lang="sk-SK" sz="1200" spc="-5" dirty="0">
                <a:latin typeface="Carlito"/>
                <a:cs typeface="Carlito"/>
              </a:rPr>
              <a:t>.</a:t>
            </a:r>
            <a:endParaRPr lang="en-US" sz="1200" dirty="0">
              <a:latin typeface="Carlito"/>
              <a:cs typeface="Carlito"/>
            </a:endParaRPr>
          </a:p>
          <a:p>
            <a:pPr marL="12700" marR="261620">
              <a:lnSpc>
                <a:spcPct val="100000"/>
              </a:lnSpc>
            </a:pPr>
            <a:endParaRPr sz="11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1800" y="2844401"/>
            <a:ext cx="5638800" cy="1007968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b="1" spc="-5" dirty="0">
                <a:latin typeface="Carlito"/>
                <a:cs typeface="Carlito"/>
              </a:rPr>
              <a:t>Team</a:t>
            </a:r>
            <a:endParaRPr sz="1200" dirty="0">
              <a:latin typeface="Carlito"/>
              <a:cs typeface="Carlito"/>
            </a:endParaRPr>
          </a:p>
          <a:p>
            <a:pPr marL="184150" indent="-171450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sz="1200" spc="-5" dirty="0">
                <a:latin typeface="Carlito"/>
                <a:cs typeface="Carlito"/>
              </a:rPr>
              <a:t>Technology </a:t>
            </a:r>
            <a:r>
              <a:rPr sz="1200" dirty="0">
                <a:latin typeface="Carlito"/>
                <a:cs typeface="Carlito"/>
              </a:rPr>
              <a:t>and its service </a:t>
            </a:r>
            <a:r>
              <a:rPr sz="1200" spc="-5" dirty="0">
                <a:latin typeface="Carlito"/>
                <a:cs typeface="Carlito"/>
              </a:rPr>
              <a:t>fulfil </a:t>
            </a:r>
            <a:r>
              <a:rPr sz="1200" dirty="0">
                <a:latin typeface="Carlito"/>
                <a:cs typeface="Carlito"/>
              </a:rPr>
              <a:t>last </a:t>
            </a:r>
            <a:r>
              <a:rPr sz="1200" spc="-5" dirty="0">
                <a:latin typeface="Carlito"/>
                <a:cs typeface="Carlito"/>
              </a:rPr>
              <a:t>strict </a:t>
            </a:r>
            <a:r>
              <a:rPr sz="1200" dirty="0">
                <a:latin typeface="Carlito"/>
                <a:cs typeface="Carlito"/>
              </a:rPr>
              <a:t>norms and</a:t>
            </a:r>
            <a:r>
              <a:rPr sz="1200" spc="-165" dirty="0">
                <a:latin typeface="Carlito"/>
                <a:cs typeface="Carlito"/>
              </a:rPr>
              <a:t> </a:t>
            </a:r>
            <a:r>
              <a:rPr lang="en-US" sz="1200" spc="-16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requirements.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Carlito"/>
              <a:cs typeface="Carlito"/>
            </a:endParaRPr>
          </a:p>
          <a:p>
            <a:pPr marL="184150" marR="508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200" dirty="0">
                <a:latin typeface="Carlito"/>
                <a:cs typeface="Carlito"/>
              </a:rPr>
              <a:t>Key </a:t>
            </a:r>
            <a:r>
              <a:rPr sz="1200" spc="-5" dirty="0">
                <a:latin typeface="Carlito"/>
                <a:cs typeface="Carlito"/>
              </a:rPr>
              <a:t>staff </a:t>
            </a:r>
            <a:r>
              <a:rPr sz="1200" dirty="0">
                <a:latin typeface="Carlito"/>
                <a:cs typeface="Carlito"/>
              </a:rPr>
              <a:t>on place with many years experiences </a:t>
            </a:r>
            <a:r>
              <a:rPr sz="1200" spc="-5" dirty="0">
                <a:latin typeface="Carlito"/>
                <a:cs typeface="Carlito"/>
              </a:rPr>
              <a:t>from automotive </a:t>
            </a:r>
            <a:r>
              <a:rPr sz="1200" dirty="0">
                <a:latin typeface="Carlito"/>
                <a:cs typeface="Carlito"/>
              </a:rPr>
              <a:t>production - different</a:t>
            </a:r>
            <a:r>
              <a:rPr sz="1200" spc="-165" dirty="0">
                <a:latin typeface="Carlito"/>
                <a:cs typeface="Carlito"/>
              </a:rPr>
              <a:t> </a:t>
            </a:r>
            <a:r>
              <a:rPr lang="sk-SK" sz="1200" spc="-16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painting  technologies </a:t>
            </a:r>
            <a:r>
              <a:rPr sz="1200" dirty="0">
                <a:latin typeface="Carlito"/>
                <a:cs typeface="Carlito"/>
              </a:rPr>
              <a:t>as well as with </a:t>
            </a:r>
            <a:r>
              <a:rPr sz="1200" spc="-5" dirty="0">
                <a:latin typeface="Carlito"/>
                <a:cs typeface="Carlito"/>
              </a:rPr>
              <a:t>same technology </a:t>
            </a:r>
            <a:r>
              <a:rPr sz="1200" dirty="0">
                <a:latin typeface="Carlito"/>
                <a:cs typeface="Carlito"/>
              </a:rPr>
              <a:t>and </a:t>
            </a:r>
            <a:r>
              <a:rPr sz="1200" spc="-5" dirty="0">
                <a:latin typeface="Carlito"/>
                <a:cs typeface="Carlito"/>
              </a:rPr>
              <a:t>quality</a:t>
            </a:r>
            <a:r>
              <a:rPr sz="1200" spc="-14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requirements</a:t>
            </a:r>
            <a:r>
              <a:rPr lang="sk-SK" sz="1200" dirty="0">
                <a:latin typeface="Carlito"/>
                <a:cs typeface="Carlito"/>
              </a:rPr>
              <a:t>.</a:t>
            </a:r>
            <a:endParaRPr sz="1200" dirty="0">
              <a:latin typeface="Carlito"/>
              <a:cs typeface="Carlito"/>
            </a:endParaRPr>
          </a:p>
        </p:txBody>
      </p:sp>
      <p:pic>
        <p:nvPicPr>
          <p:cNvPr id="9" name="Obrázok 1">
            <a:extLst>
              <a:ext uri="{FF2B5EF4-FFF2-40B4-BE49-F238E27FC236}">
                <a16:creationId xmlns:a16="http://schemas.microsoft.com/office/drawing/2014/main" id="{F5A371BC-FD55-405E-AF6D-F8511FCB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19050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F300148F-F042-440F-A60F-D1F2093E0C8A}"/>
              </a:ext>
            </a:extLst>
          </p:cNvPr>
          <p:cNvSpPr/>
          <p:nvPr/>
        </p:nvSpPr>
        <p:spPr>
          <a:xfrm>
            <a:off x="6934200" y="122511"/>
            <a:ext cx="2209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Production</a:t>
            </a:r>
            <a:r>
              <a:rPr lang="sk-SK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Plant</a:t>
            </a:r>
            <a:endParaRPr lang="en-US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2007" y="2901670"/>
            <a:ext cx="2256155" cy="1659889"/>
            <a:chOff x="922007" y="2901670"/>
            <a:chExt cx="2256155" cy="1659889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" name="object 3"/>
            <p:cNvSpPr/>
            <p:nvPr/>
          </p:nvSpPr>
          <p:spPr>
            <a:xfrm>
              <a:off x="922007" y="2901670"/>
              <a:ext cx="2255544" cy="165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2312" y="2932175"/>
              <a:ext cx="2159508" cy="15560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87377" y="656843"/>
            <a:ext cx="5650527" cy="156158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b="1" spc="-5" dirty="0">
                <a:latin typeface="Carlito"/>
                <a:cs typeface="Carlito"/>
              </a:rPr>
              <a:t>Painting</a:t>
            </a:r>
            <a:r>
              <a:rPr sz="1200" b="1" spc="-10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line</a:t>
            </a:r>
            <a:endParaRPr lang="sk-SK" sz="1200" b="1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endParaRPr sz="1200" dirty="0">
              <a:latin typeface="Carlito"/>
              <a:cs typeface="Carlito"/>
            </a:endParaRPr>
          </a:p>
          <a:p>
            <a:pPr marL="184150" indent="-171450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sz="1200" dirty="0">
                <a:latin typeface="Carlito"/>
                <a:cs typeface="Carlito"/>
              </a:rPr>
              <a:t>Primary developed </a:t>
            </a:r>
            <a:r>
              <a:rPr sz="1200" spc="-5" dirty="0">
                <a:latin typeface="Carlito"/>
                <a:cs typeface="Carlito"/>
              </a:rPr>
              <a:t>for automotive </a:t>
            </a:r>
            <a:r>
              <a:rPr sz="1200" dirty="0">
                <a:latin typeface="Carlito"/>
                <a:cs typeface="Carlito"/>
              </a:rPr>
              <a:t>plastic parts</a:t>
            </a:r>
            <a:r>
              <a:rPr lang="sk-SK" sz="1200" spc="-135" dirty="0">
                <a:latin typeface="Carlito"/>
                <a:cs typeface="Carlito"/>
              </a:rPr>
              <a:t>  </a:t>
            </a:r>
            <a:r>
              <a:rPr sz="1200" spc="-5" dirty="0">
                <a:latin typeface="Carlito"/>
                <a:cs typeface="Carlito"/>
              </a:rPr>
              <a:t>painting.</a:t>
            </a:r>
            <a:endParaRPr sz="1200" dirty="0">
              <a:latin typeface="Carlito"/>
              <a:cs typeface="Carlito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endParaRPr lang="sk-SK" sz="1200" spc="-5" dirty="0">
              <a:latin typeface="Carlito"/>
              <a:cs typeface="Carlito"/>
            </a:endParaRPr>
          </a:p>
          <a:p>
            <a:pPr marL="184150" marR="5080" indent="-171450">
              <a:lnSpc>
                <a:spcPct val="12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200" spc="-5" dirty="0" err="1">
                <a:latin typeface="Carlito"/>
                <a:cs typeface="Carlito"/>
              </a:rPr>
              <a:t>Technologicaly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able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to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paint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plastics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(ABS,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PP,</a:t>
            </a:r>
            <a:r>
              <a:rPr sz="1200" spc="-3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PS,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PA,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PE,</a:t>
            </a:r>
            <a:r>
              <a:rPr sz="1200" spc="-5" dirty="0">
                <a:latin typeface="Carlito"/>
                <a:cs typeface="Carlito"/>
              </a:rPr>
              <a:t> HDPE,..)</a:t>
            </a:r>
            <a:r>
              <a:rPr lang="sk-SK" sz="1200" spc="-5" dirty="0">
                <a:latin typeface="Carlito"/>
                <a:cs typeface="Carlito"/>
              </a:rPr>
              <a:t>.</a:t>
            </a: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r>
              <a:rPr sz="1200" spc="-10" dirty="0">
                <a:latin typeface="Carlito"/>
                <a:cs typeface="Carlito"/>
              </a:rPr>
              <a:t> </a:t>
            </a:r>
            <a:endParaRPr lang="en-US" sz="1200" spc="-10" dirty="0">
              <a:latin typeface="Carlito"/>
              <a:cs typeface="Carlito"/>
            </a:endParaRPr>
          </a:p>
          <a:p>
            <a:pPr marL="184150" marR="5080" indent="-171450">
              <a:lnSpc>
                <a:spcPct val="12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Carlito"/>
                <a:cs typeface="Carlito"/>
              </a:rPr>
              <a:t>C</a:t>
            </a:r>
            <a:r>
              <a:rPr sz="1200" dirty="0">
                <a:latin typeface="Carlito"/>
                <a:cs typeface="Carlito"/>
              </a:rPr>
              <a:t>onsole allows </a:t>
            </a:r>
            <a:r>
              <a:rPr sz="1200" spc="-5" dirty="0">
                <a:latin typeface="Carlito"/>
                <a:cs typeface="Carlito"/>
              </a:rPr>
              <a:t>setup </a:t>
            </a:r>
            <a:r>
              <a:rPr sz="1200" dirty="0">
                <a:latin typeface="Carlito"/>
                <a:cs typeface="Carlito"/>
              </a:rPr>
              <a:t>100 different </a:t>
            </a:r>
            <a:r>
              <a:rPr sz="1200" spc="-5" dirty="0">
                <a:latin typeface="Carlito"/>
                <a:cs typeface="Carlito"/>
              </a:rPr>
              <a:t>settings </a:t>
            </a:r>
            <a:r>
              <a:rPr sz="1200" dirty="0">
                <a:latin typeface="Carlito"/>
                <a:cs typeface="Carlito"/>
              </a:rPr>
              <a:t>and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spc="-15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programs.</a:t>
            </a:r>
            <a:endParaRPr lang="en-US" sz="1200" spc="-5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1400" y="2699323"/>
            <a:ext cx="5630207" cy="2021707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b="1" spc="-5" dirty="0">
                <a:latin typeface="Carlito"/>
                <a:cs typeface="Carlito"/>
              </a:rPr>
              <a:t>Loading/Reloading</a:t>
            </a:r>
            <a:r>
              <a:rPr sz="1200" b="1" spc="-40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Part</a:t>
            </a:r>
            <a:endParaRPr lang="sk-SK" sz="1200" b="1" spc="-5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endParaRPr sz="1200" dirty="0">
              <a:latin typeface="Carlito"/>
              <a:cs typeface="Carlito"/>
            </a:endParaRPr>
          </a:p>
          <a:p>
            <a:pPr marL="184150" marR="266700" indent="-171450">
              <a:lnSpc>
                <a:spcPct val="12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200" dirty="0">
                <a:latin typeface="Carlito"/>
                <a:cs typeface="Carlito"/>
              </a:rPr>
              <a:t>Effective palets dimension : 1800 x 8</a:t>
            </a:r>
            <a:r>
              <a:rPr lang="sk-SK" sz="1200" dirty="0">
                <a:latin typeface="Carlito"/>
                <a:cs typeface="Carlito"/>
              </a:rPr>
              <a:t>00</a:t>
            </a:r>
            <a:r>
              <a:rPr sz="1200" dirty="0">
                <a:latin typeface="Carlito"/>
                <a:cs typeface="Carlito"/>
              </a:rPr>
              <a:t> </a:t>
            </a:r>
            <a:r>
              <a:rPr sz="1200" spc="5" dirty="0">
                <a:latin typeface="Carlito"/>
                <a:cs typeface="Carlito"/>
              </a:rPr>
              <a:t>mm  </a:t>
            </a:r>
            <a:endParaRPr lang="sk-SK" sz="1200" spc="5" dirty="0">
              <a:latin typeface="Carlito"/>
              <a:cs typeface="Carlito"/>
            </a:endParaRPr>
          </a:p>
          <a:p>
            <a:pPr marL="12700" marR="266700">
              <a:lnSpc>
                <a:spcPct val="120000"/>
              </a:lnSpc>
              <a:spcBef>
                <a:spcPts val="5"/>
              </a:spcBef>
            </a:pPr>
            <a:endParaRPr lang="sk-SK" sz="1200" spc="5" dirty="0">
              <a:latin typeface="Carlito"/>
              <a:cs typeface="Carlito"/>
            </a:endParaRPr>
          </a:p>
          <a:p>
            <a:pPr marL="184150" marR="266700" indent="-171450">
              <a:lnSpc>
                <a:spcPct val="12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200" spc="-5" dirty="0">
                <a:latin typeface="Carlito"/>
                <a:cs typeface="Carlito"/>
              </a:rPr>
              <a:t>Number </a:t>
            </a:r>
            <a:r>
              <a:rPr sz="1200" dirty="0">
                <a:latin typeface="Carlito"/>
                <a:cs typeface="Carlito"/>
              </a:rPr>
              <a:t>of palets in the </a:t>
            </a:r>
            <a:r>
              <a:rPr sz="1200" spc="-5" dirty="0">
                <a:latin typeface="Carlito"/>
                <a:cs typeface="Carlito"/>
              </a:rPr>
              <a:t>line </a:t>
            </a:r>
            <a:r>
              <a:rPr sz="1200" dirty="0">
                <a:latin typeface="Carlito"/>
                <a:cs typeface="Carlito"/>
              </a:rPr>
              <a:t>at the </a:t>
            </a:r>
            <a:r>
              <a:rPr sz="1200" spc="-5" dirty="0">
                <a:latin typeface="Carlito"/>
                <a:cs typeface="Carlito"/>
              </a:rPr>
              <a:t>same </a:t>
            </a:r>
            <a:r>
              <a:rPr sz="1200" dirty="0">
                <a:latin typeface="Carlito"/>
                <a:cs typeface="Carlito"/>
              </a:rPr>
              <a:t>time: 103  </a:t>
            </a:r>
            <a:endParaRPr lang="sk-SK" sz="1200" dirty="0">
              <a:latin typeface="Carlito"/>
              <a:cs typeface="Carlito"/>
            </a:endParaRPr>
          </a:p>
          <a:p>
            <a:pPr marL="12700" marR="266700">
              <a:lnSpc>
                <a:spcPct val="120000"/>
              </a:lnSpc>
              <a:spcBef>
                <a:spcPts val="5"/>
              </a:spcBef>
            </a:pPr>
            <a:endParaRPr lang="sk-SK" sz="1200" spc="-5" dirty="0">
              <a:latin typeface="Carlito"/>
              <a:cs typeface="Carlito"/>
            </a:endParaRPr>
          </a:p>
          <a:p>
            <a:pPr marL="184150" marR="266700" indent="-171450">
              <a:lnSpc>
                <a:spcPct val="12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200" spc="-5" dirty="0">
                <a:latin typeface="Carlito"/>
                <a:cs typeface="Carlito"/>
              </a:rPr>
              <a:t>Speed </a:t>
            </a:r>
            <a:r>
              <a:rPr sz="1200" dirty="0">
                <a:latin typeface="Carlito"/>
                <a:cs typeface="Carlito"/>
              </a:rPr>
              <a:t>of the </a:t>
            </a:r>
            <a:r>
              <a:rPr lang="en-US" sz="1200" dirty="0">
                <a:latin typeface="Carlito"/>
                <a:cs typeface="Carlito"/>
              </a:rPr>
              <a:t>beds</a:t>
            </a:r>
            <a:r>
              <a:rPr sz="1200" dirty="0">
                <a:latin typeface="Carlito"/>
                <a:cs typeface="Carlito"/>
              </a:rPr>
              <a:t> : 0,5 – 2,0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m/min.</a:t>
            </a: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endParaRPr lang="sk-SK" sz="1200" spc="-5" dirty="0">
              <a:latin typeface="Carlito"/>
              <a:cs typeface="Carlito"/>
            </a:endParaRPr>
          </a:p>
          <a:p>
            <a:pPr marL="184150" indent="-171450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sz="1200" spc="-5" dirty="0">
                <a:latin typeface="Carlito"/>
                <a:cs typeface="Carlito"/>
              </a:rPr>
              <a:t>The beginning </a:t>
            </a:r>
            <a:r>
              <a:rPr sz="1200" dirty="0">
                <a:latin typeface="Carlito"/>
                <a:cs typeface="Carlito"/>
              </a:rPr>
              <a:t>and end of the process in the </a:t>
            </a:r>
            <a:r>
              <a:rPr sz="1200" spc="-5" dirty="0">
                <a:latin typeface="Carlito"/>
                <a:cs typeface="Carlito"/>
              </a:rPr>
              <a:t>same</a:t>
            </a:r>
            <a:r>
              <a:rPr sz="1200" spc="-135" dirty="0">
                <a:latin typeface="Carlito"/>
                <a:cs typeface="Carlito"/>
              </a:rPr>
              <a:t> </a:t>
            </a:r>
            <a:r>
              <a:rPr lang="en-US" sz="1200" spc="-13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place</a:t>
            </a:r>
            <a:r>
              <a:rPr sz="1100" dirty="0">
                <a:latin typeface="Carlito"/>
                <a:cs typeface="Carlito"/>
              </a:rPr>
              <a:t>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12875" y="626330"/>
            <a:ext cx="2265045" cy="1658620"/>
            <a:chOff x="912875" y="626330"/>
            <a:chExt cx="2265045" cy="1658620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" name="object 8"/>
            <p:cNvSpPr/>
            <p:nvPr/>
          </p:nvSpPr>
          <p:spPr>
            <a:xfrm>
              <a:off x="912875" y="626330"/>
              <a:ext cx="2264676" cy="16581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2311" y="656843"/>
              <a:ext cx="2159508" cy="1554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rázok 1">
            <a:extLst>
              <a:ext uri="{FF2B5EF4-FFF2-40B4-BE49-F238E27FC236}">
                <a16:creationId xmlns:a16="http://schemas.microsoft.com/office/drawing/2014/main" id="{212481B9-D49C-4082-A5E9-2AB87B7C8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ĺžnik 11">
            <a:extLst>
              <a:ext uri="{FF2B5EF4-FFF2-40B4-BE49-F238E27FC236}">
                <a16:creationId xmlns:a16="http://schemas.microsoft.com/office/drawing/2014/main" id="{02018F85-5052-468D-9342-3065ADE6F541}"/>
              </a:ext>
            </a:extLst>
          </p:cNvPr>
          <p:cNvSpPr/>
          <p:nvPr/>
        </p:nvSpPr>
        <p:spPr>
          <a:xfrm>
            <a:off x="6928104" y="280904"/>
            <a:ext cx="2209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Painting</a:t>
            </a:r>
            <a:r>
              <a:rPr lang="sk-SK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line</a:t>
            </a:r>
            <a:endParaRPr lang="en-US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1059" y="361949"/>
            <a:ext cx="3297715" cy="1779283"/>
            <a:chOff x="560823" y="237707"/>
            <a:chExt cx="3297952" cy="1903512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" name="object 3"/>
            <p:cNvSpPr/>
            <p:nvPr/>
          </p:nvSpPr>
          <p:spPr>
            <a:xfrm>
              <a:off x="560823" y="237707"/>
              <a:ext cx="3297952" cy="1903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124" y="268223"/>
              <a:ext cx="3201924" cy="1799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521699" y="1604735"/>
            <a:ext cx="3297952" cy="1903512"/>
            <a:chOff x="4521699" y="1604735"/>
            <a:chExt cx="3297952" cy="1903512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6" name="object 6"/>
            <p:cNvSpPr/>
            <p:nvPr/>
          </p:nvSpPr>
          <p:spPr>
            <a:xfrm>
              <a:off x="4521699" y="1604735"/>
              <a:ext cx="3297952" cy="1903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0" y="1638178"/>
              <a:ext cx="3201924" cy="17998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6576" y="2131288"/>
            <a:ext cx="2780665" cy="15456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60"/>
              </a:spcBef>
            </a:pPr>
            <a:r>
              <a:rPr lang="sk-SK" sz="1200" b="1" spc="-5" dirty="0" err="1">
                <a:latin typeface="Carlito" panose="020F0502020204030204" pitchFamily="34" charset="0"/>
                <a:cs typeface="Carlito" panose="020F0502020204030204" pitchFamily="34" charset="0"/>
              </a:rPr>
              <a:t>Humiditer</a:t>
            </a:r>
            <a:r>
              <a:rPr sz="1200" b="1" spc="-5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200" b="1" dirty="0">
                <a:latin typeface="Carlito" panose="020F0502020204030204" pitchFamily="34" charset="0"/>
                <a:cs typeface="Carlito" panose="020F0502020204030204" pitchFamily="34" charset="0"/>
              </a:rPr>
              <a:t>in </a:t>
            </a:r>
            <a:r>
              <a:rPr lang="en-US" sz="1200" b="1" dirty="0" err="1">
                <a:latin typeface="Carlito" panose="020F0502020204030204" pitchFamily="34" charset="0"/>
                <a:cs typeface="Carlito" panose="020F0502020204030204" pitchFamily="34" charset="0"/>
              </a:rPr>
              <a:t>a</a:t>
            </a:r>
            <a:r>
              <a:rPr sz="1200" b="1" spc="-5" dirty="0" err="1">
                <a:latin typeface="Carlito" panose="020F0502020204030204" pitchFamily="34" charset="0"/>
                <a:cs typeface="Carlito" panose="020F0502020204030204" pitchFamily="34" charset="0"/>
              </a:rPr>
              <a:t>ircondition</a:t>
            </a:r>
            <a:r>
              <a:rPr sz="1200" b="1" spc="-55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sk-SK" sz="1200" b="1" spc="-5" dirty="0" err="1">
                <a:latin typeface="Carlito" panose="020F0502020204030204" pitchFamily="34" charset="0"/>
                <a:cs typeface="Carlito" panose="020F0502020204030204" pitchFamily="34" charset="0"/>
              </a:rPr>
              <a:t>area</a:t>
            </a:r>
            <a:endParaRPr sz="1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184150" marR="4826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1200" spc="-5" dirty="0">
                <a:latin typeface="Carlito" panose="020F0502020204030204" pitchFamily="34" charset="0"/>
                <a:cs typeface="Carlito" panose="020F0502020204030204" pitchFamily="34" charset="0"/>
              </a:rPr>
              <a:t>Ensures </a:t>
            </a: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the required </a:t>
            </a:r>
            <a:r>
              <a:rPr lang="sk-SK" sz="1200" dirty="0" err="1">
                <a:latin typeface="Carlito" panose="020F0502020204030204" pitchFamily="34" charset="0"/>
                <a:cs typeface="Carlito" panose="020F0502020204030204" pitchFamily="34" charset="0"/>
              </a:rPr>
              <a:t>humidity</a:t>
            </a: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 content.</a:t>
            </a:r>
            <a:endParaRPr lang="sk-SK" sz="1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184150" marR="4826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Preparation of incoming air to the </a:t>
            </a:r>
            <a:r>
              <a:rPr sz="1200" spc="-5" dirty="0">
                <a:latin typeface="Carlito" panose="020F0502020204030204" pitchFamily="34" charset="0"/>
                <a:cs typeface="Carlito" panose="020F0502020204030204" pitchFamily="34" charset="0"/>
              </a:rPr>
              <a:t>spraying</a:t>
            </a:r>
            <a:r>
              <a:rPr sz="1200" spc="-16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sk-SK" sz="1200" spc="-16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area</a:t>
            </a:r>
            <a:endParaRPr lang="sk-SK" sz="1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184150" marR="4826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(20-25</a:t>
            </a:r>
            <a:r>
              <a:rPr lang="sk-SK" sz="1200" dirty="0">
                <a:latin typeface="Carlito" panose="020F0502020204030204" pitchFamily="34" charset="0"/>
                <a:cs typeface="Carlito" panose="020F0502020204030204" pitchFamily="34" charset="0"/>
              </a:rPr>
              <a:t>°</a:t>
            </a: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C</a:t>
            </a:r>
            <a:r>
              <a:rPr lang="sk-SK" sz="12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and </a:t>
            </a:r>
            <a:r>
              <a:rPr sz="1200" spc="-5" dirty="0">
                <a:latin typeface="Carlito" panose="020F0502020204030204" pitchFamily="34" charset="0"/>
                <a:cs typeface="Carlito" panose="020F0502020204030204" pitchFamily="34" charset="0"/>
              </a:rPr>
              <a:t>humidity </a:t>
            </a: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50-65%) independent</a:t>
            </a:r>
            <a:r>
              <a:rPr sz="1200" spc="-165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of  outdoor weather</a:t>
            </a:r>
            <a:r>
              <a:rPr sz="1200" spc="-65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200" spc="-5" dirty="0">
                <a:latin typeface="Carlito" panose="020F0502020204030204" pitchFamily="34" charset="0"/>
                <a:cs typeface="Carlito" panose="020F0502020204030204" pitchFamily="34" charset="0"/>
              </a:rPr>
              <a:t>conditions.</a:t>
            </a:r>
            <a:endParaRPr sz="12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5041" y="3715918"/>
            <a:ext cx="5996559" cy="63863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60"/>
              </a:spcBef>
            </a:pPr>
            <a:r>
              <a:rPr sz="1200" b="1" spc="-5" dirty="0">
                <a:latin typeface="Carlito" panose="020F0502020204030204" pitchFamily="34" charset="0"/>
                <a:cs typeface="Carlito" panose="020F0502020204030204" pitchFamily="34" charset="0"/>
              </a:rPr>
              <a:t>Compres</a:t>
            </a:r>
            <a:r>
              <a:rPr lang="en-US" sz="1200" b="1" spc="-5" dirty="0">
                <a:latin typeface="Carlito" panose="020F0502020204030204" pitchFamily="34" charset="0"/>
                <a:cs typeface="Carlito" panose="020F0502020204030204" pitchFamily="34" charset="0"/>
              </a:rPr>
              <a:t>s</a:t>
            </a:r>
            <a:r>
              <a:rPr sz="1200" b="1" spc="-5" dirty="0">
                <a:latin typeface="Carlito" panose="020F0502020204030204" pitchFamily="34" charset="0"/>
                <a:cs typeface="Carlito" panose="020F0502020204030204" pitchFamily="34" charset="0"/>
              </a:rPr>
              <a:t>or </a:t>
            </a:r>
            <a:r>
              <a:rPr lang="en-US" sz="1200" b="1" spc="-5" dirty="0">
                <a:latin typeface="Carlito" panose="020F0502020204030204" pitchFamily="34" charset="0"/>
                <a:cs typeface="Carlito" panose="020F0502020204030204" pitchFamily="34" charset="0"/>
              </a:rPr>
              <a:t>u</a:t>
            </a:r>
            <a:r>
              <a:rPr sz="1200" b="1" spc="-5" dirty="0">
                <a:latin typeface="Carlito" panose="020F0502020204030204" pitchFamily="34" charset="0"/>
                <a:cs typeface="Carlito" panose="020F0502020204030204" pitchFamily="34" charset="0"/>
              </a:rPr>
              <a:t>nit </a:t>
            </a:r>
            <a:r>
              <a:rPr sz="1200" b="1" dirty="0">
                <a:latin typeface="Carlito" panose="020F0502020204030204" pitchFamily="34" charset="0"/>
                <a:cs typeface="Carlito" panose="020F0502020204030204" pitchFamily="34" charset="0"/>
              </a:rPr>
              <a:t>with </a:t>
            </a:r>
            <a:r>
              <a:rPr lang="en-US" sz="1200" b="1" dirty="0">
                <a:latin typeface="Carlito" panose="020F0502020204030204" pitchFamily="34" charset="0"/>
                <a:cs typeface="Carlito" panose="020F0502020204030204" pitchFamily="34" charset="0"/>
              </a:rPr>
              <a:t>p</a:t>
            </a:r>
            <a:r>
              <a:rPr sz="1200" b="1" dirty="0">
                <a:latin typeface="Carlito" panose="020F0502020204030204" pitchFamily="34" charset="0"/>
                <a:cs typeface="Carlito" panose="020F0502020204030204" pitchFamily="34" charset="0"/>
              </a:rPr>
              <a:t>ressure </a:t>
            </a:r>
            <a:r>
              <a:rPr lang="en-US" sz="1200" b="1" spc="-5" dirty="0">
                <a:latin typeface="Carlito" panose="020F0502020204030204" pitchFamily="34" charset="0"/>
                <a:cs typeface="Carlito" panose="020F0502020204030204" pitchFamily="34" charset="0"/>
              </a:rPr>
              <a:t>c</a:t>
            </a:r>
            <a:r>
              <a:rPr sz="1200" b="1" spc="-5" dirty="0">
                <a:latin typeface="Carlito" panose="020F0502020204030204" pitchFamily="34" charset="0"/>
                <a:cs typeface="Carlito" panose="020F0502020204030204" pitchFamily="34" charset="0"/>
              </a:rPr>
              <a:t>an and </a:t>
            </a:r>
            <a:r>
              <a:rPr lang="en-US" sz="1200" b="1" spc="-5" dirty="0">
                <a:latin typeface="Carlito" panose="020F0502020204030204" pitchFamily="34" charset="0"/>
                <a:cs typeface="Carlito" panose="020F0502020204030204" pitchFamily="34" charset="0"/>
              </a:rPr>
              <a:t>d</a:t>
            </a:r>
            <a:r>
              <a:rPr lang="en-US" sz="1200" b="1" dirty="0">
                <a:latin typeface="Carlito" panose="020F0502020204030204" pitchFamily="34" charset="0"/>
                <a:cs typeface="Carlito" panose="020F0502020204030204" pitchFamily="34" charset="0"/>
              </a:rPr>
              <a:t>ry</a:t>
            </a:r>
            <a:r>
              <a:rPr lang="sk-SK" sz="1200" b="1" dirty="0" err="1">
                <a:latin typeface="Carlito" panose="020F0502020204030204" pitchFamily="34" charset="0"/>
                <a:cs typeface="Carlito" panose="020F0502020204030204" pitchFamily="34" charset="0"/>
              </a:rPr>
              <a:t>ing</a:t>
            </a:r>
            <a:r>
              <a:rPr lang="sk-SK" sz="12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en-US" sz="1200" b="1" dirty="0">
                <a:latin typeface="Carlito" panose="020F0502020204030204" pitchFamily="34" charset="0"/>
                <a:cs typeface="Carlito" panose="020F0502020204030204" pitchFamily="34" charset="0"/>
              </a:rPr>
              <a:t>unit</a:t>
            </a:r>
            <a:endParaRPr sz="1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184150" indent="-171450" algn="just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</a:pPr>
            <a:r>
              <a:rPr lang="en-US" sz="1200" spc="-5" dirty="0">
                <a:latin typeface="Carlito" panose="020F0502020204030204" pitchFamily="34" charset="0"/>
                <a:cs typeface="Carlito" panose="020F0502020204030204" pitchFamily="34" charset="0"/>
              </a:rPr>
              <a:t>Compressor</a:t>
            </a: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–Atlas</a:t>
            </a:r>
            <a:r>
              <a:rPr sz="1200" spc="-75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Copco</a:t>
            </a:r>
            <a:r>
              <a:rPr lang="en-US" sz="12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200" spc="-5" dirty="0">
                <a:latin typeface="Carlito" panose="020F0502020204030204" pitchFamily="34" charset="0"/>
                <a:cs typeface="Carlito" panose="020F0502020204030204" pitchFamily="34" charset="0"/>
              </a:rPr>
              <a:t>set-up including </a:t>
            </a: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compressor with </a:t>
            </a:r>
            <a:r>
              <a:rPr sz="1200" spc="-5" dirty="0">
                <a:latin typeface="Carlito" panose="020F0502020204030204" pitchFamily="34" charset="0"/>
                <a:cs typeface="Carlito" panose="020F0502020204030204" pitchFamily="34" charset="0"/>
              </a:rPr>
              <a:t>frequency </a:t>
            </a: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convertor, </a:t>
            </a:r>
            <a:r>
              <a:rPr sz="1200" spc="-5" dirty="0">
                <a:latin typeface="Carlito" panose="020F0502020204030204" pitchFamily="34" charset="0"/>
                <a:cs typeface="Carlito" panose="020F0502020204030204" pitchFamily="34" charset="0"/>
              </a:rPr>
              <a:t>absorption </a:t>
            </a: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drying </a:t>
            </a:r>
            <a:r>
              <a:rPr sz="1200" spc="-5" dirty="0">
                <a:latin typeface="Carlito" panose="020F0502020204030204" pitchFamily="34" charset="0"/>
                <a:cs typeface="Carlito" panose="020F0502020204030204" pitchFamily="34" charset="0"/>
              </a:rPr>
              <a:t>unit  </a:t>
            </a: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with cooling box (</a:t>
            </a:r>
            <a:r>
              <a:rPr sz="1200" spc="-85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200" spc="-5" dirty="0" err="1">
                <a:latin typeface="Carlito" panose="020F0502020204030204" pitchFamily="34" charset="0"/>
                <a:cs typeface="Carlito" panose="020F0502020204030204" pitchFamily="34" charset="0"/>
              </a:rPr>
              <a:t>guaranted</a:t>
            </a: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- 40 C °, ≤ 0,1 mg/m³ of oil in air</a:t>
            </a:r>
            <a:r>
              <a:rPr sz="1200" spc="-114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sz="1200" dirty="0"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pic>
        <p:nvPicPr>
          <p:cNvPr id="10" name="Obrázok 1">
            <a:extLst>
              <a:ext uri="{FF2B5EF4-FFF2-40B4-BE49-F238E27FC236}">
                <a16:creationId xmlns:a16="http://schemas.microsoft.com/office/drawing/2014/main" id="{6CAC8625-E8AE-4616-9627-0AC9DAE62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1" y="-2218"/>
            <a:ext cx="2039112" cy="28312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blurRad="25400" dist="50800" dir="5400000" algn="ctr" rotWithShape="0">
              <a:srgbClr val="000000">
                <a:alpha val="43137"/>
              </a:srgbClr>
            </a:outerShdw>
            <a:reflection stA="3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ĺžnik 11">
            <a:extLst>
              <a:ext uri="{FF2B5EF4-FFF2-40B4-BE49-F238E27FC236}">
                <a16:creationId xmlns:a16="http://schemas.microsoft.com/office/drawing/2014/main" id="{2AE229DF-128E-4E54-A03B-0690D4E93732}"/>
              </a:ext>
            </a:extLst>
          </p:cNvPr>
          <p:cNvSpPr/>
          <p:nvPr/>
        </p:nvSpPr>
        <p:spPr>
          <a:xfrm>
            <a:off x="6928104" y="280904"/>
            <a:ext cx="2209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Painting</a:t>
            </a:r>
            <a:r>
              <a:rPr lang="sk-SK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sk-SK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line</a:t>
            </a:r>
            <a:endParaRPr lang="en-US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4583</TotalTime>
  <Words>943</Words>
  <Application>Microsoft Office PowerPoint</Application>
  <PresentationFormat>Prezentácia na obrazovke (16:9)</PresentationFormat>
  <Paragraphs>173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8" baseType="lpstr">
      <vt:lpstr>Arial</vt:lpstr>
      <vt:lpstr>Calibri</vt:lpstr>
      <vt:lpstr>Carlito</vt:lpstr>
      <vt:lpstr>Gill Sans MT</vt:lpstr>
      <vt:lpstr>Tahoma</vt:lpstr>
      <vt:lpstr>Wingdings</vt:lpstr>
      <vt:lpstr>Galéria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presentation Color track</dc:title>
  <dc:creator>Win10</dc:creator>
  <cp:lastModifiedBy>Majo Stano</cp:lastModifiedBy>
  <cp:revision>47</cp:revision>
  <cp:lastPrinted>2020-10-28T13:36:39Z</cp:lastPrinted>
  <dcterms:created xsi:type="dcterms:W3CDTF">2020-10-19T12:50:34Z</dcterms:created>
  <dcterms:modified xsi:type="dcterms:W3CDTF">2023-12-06T10:14:53Z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2020-06-29T00:00:00Z</vt:filetime>
  </property>
  <property fmtid="{D5CDD505-2E9C-101B-9397-08002B2CF9AE}" pid="3" name="Creator">
    <vt:lpwstr>Microsoft® PowerPoint® pre Microsoft 365</vt:lpwstr>
  </property>
  <property fmtid="{D5CDD505-2E9C-101B-9397-08002B2CF9AE}" pid="4" name="LastSaved">
    <vt:filetime>2020-10-19T00:00:00Z</vt:filetime>
  </property>
</Properties>
</file>